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notesSlides/notesSlide1.xml" ContentType="application/vnd.openxmlformats-officedocument.presentationml.notesSlide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notesSlides/notesSlide2.xml" ContentType="application/vnd.openxmlformats-officedocument.presentationml.notesSlide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notesSlides/notesSlide3.xml" ContentType="application/vnd.openxmlformats-officedocument.presentationml.notesSlide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notesSlides/notesSlide4.xml" ContentType="application/vnd.openxmlformats-officedocument.presentationml.notesSlide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notesSlides/notesSlide5.xml" ContentType="application/vnd.openxmlformats-officedocument.presentationml.notesSlide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notesSlides/notesSlide6.xml" ContentType="application/vnd.openxmlformats-officedocument.presentationml.notesSlide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notesSlides/notesSlide7.xml" ContentType="application/vnd.openxmlformats-officedocument.presentationml.notesSlide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notesSlides/notesSlide8.xml" ContentType="application/vnd.openxmlformats-officedocument.presentationml.notesSlide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8" r:id="rId2"/>
    <p:sldId id="260" r:id="rId3"/>
    <p:sldId id="263" r:id="rId4"/>
    <p:sldId id="259" r:id="rId5"/>
    <p:sldId id="267" r:id="rId6"/>
    <p:sldId id="269" r:id="rId7"/>
    <p:sldId id="268" r:id="rId8"/>
    <p:sldId id="277" r:id="rId9"/>
    <p:sldId id="282" r:id="rId10"/>
    <p:sldId id="266" r:id="rId11"/>
    <p:sldId id="274" r:id="rId12"/>
    <p:sldId id="275" r:id="rId13"/>
    <p:sldId id="276" r:id="rId14"/>
    <p:sldId id="265" r:id="rId15"/>
    <p:sldId id="283" r:id="rId16"/>
    <p:sldId id="272" r:id="rId17"/>
    <p:sldId id="286" r:id="rId18"/>
    <p:sldId id="289" r:id="rId19"/>
    <p:sldId id="290" r:id="rId20"/>
    <p:sldId id="287" r:id="rId21"/>
    <p:sldId id="288" r:id="rId22"/>
    <p:sldId id="291" r:id="rId23"/>
    <p:sldId id="270" r:id="rId24"/>
    <p:sldId id="292" r:id="rId25"/>
    <p:sldId id="261" r:id="rId26"/>
  </p:sldIdLst>
  <p:sldSz cx="9144000" cy="6858000" type="screen4x3"/>
  <p:notesSz cx="6858000" cy="9144000"/>
  <p:custDataLst>
    <p:tags r:id="rId28"/>
  </p:custData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PB110" initials="C" lastIdx="2" clrIdx="0">
    <p:extLst>
      <p:ext uri="{19B8F6BF-5375-455C-9EA6-DF929625EA0E}">
        <p15:presenceInfo xmlns:p15="http://schemas.microsoft.com/office/powerpoint/2012/main" userId="CPB110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5129"/>
    <a:srgbClr val="1C201F"/>
    <a:srgbClr val="E6EBE4"/>
    <a:srgbClr val="6E5C5A"/>
    <a:srgbClr val="A99270"/>
    <a:srgbClr val="C7B02C"/>
    <a:srgbClr val="01C2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8AB00-B51B-45CF-BB6D-E0245AD011AC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54B9CA-6AC3-4727-9121-86BEDD4FC9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76793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30B10-C0A6-4BC0-A4D5-1BA8598B9A7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6581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30B10-C0A6-4BC0-A4D5-1BA8598B9A7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28372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30B10-C0A6-4BC0-A4D5-1BA8598B9A74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94756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30B10-C0A6-4BC0-A4D5-1BA8598B9A74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686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dirty="0"/>
              <a:t>1. </a:t>
            </a:r>
            <a:r>
              <a:rPr lang="ko-KR" altLang="en-US" sz="1200" dirty="0" err="1"/>
              <a:t>배달앱이용비율</a:t>
            </a:r>
            <a:r>
              <a:rPr lang="ko-KR" altLang="en-US" sz="1200" dirty="0"/>
              <a:t> </a:t>
            </a:r>
            <a:r>
              <a:rPr lang="en-US" altLang="ko-KR" sz="1200" dirty="0"/>
              <a:t>- </a:t>
            </a:r>
            <a:r>
              <a:rPr lang="ko-KR" altLang="en-US" sz="1200" dirty="0" err="1"/>
              <a:t>평균방문고객수</a:t>
            </a:r>
            <a:r>
              <a:rPr lang="en-US" altLang="ko-KR" sz="1200" dirty="0"/>
              <a:t>1</a:t>
            </a:r>
            <a:r>
              <a:rPr lang="ko-KR" altLang="en-US" sz="1200" dirty="0"/>
              <a:t>일</a:t>
            </a:r>
            <a:r>
              <a:rPr lang="en-US" altLang="ko-KR" sz="1200" dirty="0"/>
              <a:t>(-0.84)</a:t>
            </a:r>
          </a:p>
          <a:p>
            <a:r>
              <a:rPr lang="en-US" altLang="ko-KR" sz="1200" dirty="0"/>
              <a:t>2. </a:t>
            </a:r>
            <a:r>
              <a:rPr lang="ko-KR" altLang="en-US" sz="1200" dirty="0"/>
              <a:t>남성고객 </a:t>
            </a:r>
            <a:r>
              <a:rPr lang="en-US" altLang="ko-KR" sz="1200" dirty="0"/>
              <a:t>- </a:t>
            </a:r>
            <a:r>
              <a:rPr lang="ko-KR" altLang="en-US" sz="1200" dirty="0" err="1"/>
              <a:t>전환이유영업이익감소</a:t>
            </a:r>
            <a:r>
              <a:rPr lang="en-US" altLang="ko-KR" sz="1200" dirty="0"/>
              <a:t>(-0.8)</a:t>
            </a:r>
          </a:p>
          <a:p>
            <a:r>
              <a:rPr lang="en-US" altLang="ko-KR" sz="1200" dirty="0"/>
              <a:t>3. </a:t>
            </a:r>
            <a:r>
              <a:rPr lang="ko-KR" altLang="en-US" sz="1200" dirty="0"/>
              <a:t>여성고객 </a:t>
            </a:r>
            <a:r>
              <a:rPr lang="en-US" altLang="ko-KR" sz="1200" dirty="0"/>
              <a:t>- </a:t>
            </a:r>
            <a:r>
              <a:rPr lang="ko-KR" altLang="en-US" sz="1200" dirty="0" err="1"/>
              <a:t>전환이유영업이익감소</a:t>
            </a:r>
            <a:r>
              <a:rPr lang="en-US" altLang="ko-KR" sz="1200" dirty="0"/>
              <a:t>(0.8)</a:t>
            </a:r>
          </a:p>
          <a:p>
            <a:r>
              <a:rPr lang="en-US" altLang="ko-KR" sz="1200" dirty="0"/>
              <a:t>4. </a:t>
            </a:r>
            <a:r>
              <a:rPr lang="ko-KR" altLang="en-US" sz="1200" dirty="0"/>
              <a:t>고객</a:t>
            </a:r>
            <a:r>
              <a:rPr lang="en-US" altLang="ko-KR" sz="1200" dirty="0"/>
              <a:t>10_20</a:t>
            </a:r>
            <a:r>
              <a:rPr lang="ko-KR" altLang="en-US" sz="1200" dirty="0"/>
              <a:t>대 </a:t>
            </a:r>
            <a:r>
              <a:rPr lang="en-US" altLang="ko-KR" sz="1200" dirty="0"/>
              <a:t>- </a:t>
            </a:r>
            <a:r>
              <a:rPr lang="ko-KR" altLang="en-US" sz="1200" dirty="0"/>
              <a:t>남성고객</a:t>
            </a:r>
            <a:r>
              <a:rPr lang="en-US" altLang="ko-KR" sz="1200" dirty="0"/>
              <a:t>(-0.81) </a:t>
            </a:r>
          </a:p>
          <a:p>
            <a:r>
              <a:rPr lang="en-US" altLang="ko-KR" sz="1200" dirty="0"/>
              <a:t>5. </a:t>
            </a:r>
            <a:r>
              <a:rPr lang="ko-KR" altLang="en-US" sz="1200" dirty="0"/>
              <a:t>고객</a:t>
            </a:r>
            <a:r>
              <a:rPr lang="en-US" altLang="ko-KR" sz="1200" dirty="0"/>
              <a:t>10_20</a:t>
            </a:r>
            <a:r>
              <a:rPr lang="ko-KR" altLang="en-US" sz="1200" dirty="0"/>
              <a:t>대 </a:t>
            </a:r>
            <a:r>
              <a:rPr lang="en-US" altLang="ko-KR" sz="1200" dirty="0"/>
              <a:t>- </a:t>
            </a:r>
            <a:r>
              <a:rPr lang="ko-KR" altLang="en-US" sz="1200" dirty="0"/>
              <a:t>여성고객</a:t>
            </a:r>
            <a:r>
              <a:rPr lang="en-US" altLang="ko-KR" sz="1200" dirty="0"/>
              <a:t>(0.81)</a:t>
            </a:r>
          </a:p>
          <a:p>
            <a:r>
              <a:rPr lang="en-US" altLang="ko-KR" sz="1200" dirty="0"/>
              <a:t>6. </a:t>
            </a:r>
            <a:r>
              <a:rPr lang="ko-KR" altLang="en-US" sz="1200" dirty="0"/>
              <a:t>고객</a:t>
            </a:r>
            <a:r>
              <a:rPr lang="en-US" altLang="ko-KR" sz="1200" dirty="0"/>
              <a:t>50</a:t>
            </a:r>
            <a:r>
              <a:rPr lang="ko-KR" altLang="en-US" sz="1200" dirty="0" err="1"/>
              <a:t>대이상</a:t>
            </a:r>
            <a:r>
              <a:rPr lang="ko-KR" altLang="en-US" sz="1200" dirty="0"/>
              <a:t> </a:t>
            </a:r>
            <a:r>
              <a:rPr lang="en-US" altLang="ko-KR" sz="1200" dirty="0"/>
              <a:t>- </a:t>
            </a:r>
            <a:r>
              <a:rPr lang="ko-KR" altLang="en-US" sz="1200" dirty="0" err="1"/>
              <a:t>전국사업체수</a:t>
            </a:r>
            <a:r>
              <a:rPr lang="en-US" altLang="ko-KR" sz="1200" dirty="0"/>
              <a:t>2018(0.82)</a:t>
            </a:r>
          </a:p>
          <a:p>
            <a:r>
              <a:rPr lang="en-US" altLang="ko-KR" sz="1200" dirty="0"/>
              <a:t>7. </a:t>
            </a:r>
            <a:r>
              <a:rPr lang="ko-KR" altLang="en-US" sz="1200" dirty="0"/>
              <a:t>고객</a:t>
            </a:r>
            <a:r>
              <a:rPr lang="en-US" altLang="ko-KR" sz="1200" dirty="0"/>
              <a:t>50</a:t>
            </a:r>
            <a:r>
              <a:rPr lang="ko-KR" altLang="en-US" sz="1200" dirty="0" err="1"/>
              <a:t>대이상</a:t>
            </a:r>
            <a:r>
              <a:rPr lang="ko-KR" altLang="en-US" sz="1200" dirty="0"/>
              <a:t> </a:t>
            </a:r>
            <a:r>
              <a:rPr lang="en-US" altLang="ko-KR" sz="1200" dirty="0"/>
              <a:t>- </a:t>
            </a:r>
            <a:r>
              <a:rPr lang="ko-KR" altLang="en-US" sz="1200" dirty="0"/>
              <a:t>고객</a:t>
            </a:r>
            <a:r>
              <a:rPr lang="en-US" altLang="ko-KR" sz="1200" dirty="0"/>
              <a:t>10_20</a:t>
            </a:r>
            <a:r>
              <a:rPr lang="ko-KR" altLang="en-US" sz="1200" dirty="0"/>
              <a:t>대</a:t>
            </a:r>
            <a:r>
              <a:rPr lang="en-US" altLang="ko-KR" sz="1200" dirty="0"/>
              <a:t>(-0.89)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30B10-C0A6-4BC0-A4D5-1BA8598B9A74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65816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30B10-C0A6-4BC0-A4D5-1BA8598B9A74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00180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30B10-C0A6-4BC0-A4D5-1BA8598B9A74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30163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30B10-C0A6-4BC0-A4D5-1BA8598B9A74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6202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15177-0417-4194-973A-CD8C7E455109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60B0F-A2AA-49D8-B8CF-759C97F3F9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973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15177-0417-4194-973A-CD8C7E455109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60B0F-A2AA-49D8-B8CF-759C97F3F9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0563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15177-0417-4194-973A-CD8C7E455109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60B0F-A2AA-49D8-B8CF-759C97F3F9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8892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15177-0417-4194-973A-CD8C7E455109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60B0F-A2AA-49D8-B8CF-759C97F3F9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5064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15177-0417-4194-973A-CD8C7E455109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60B0F-A2AA-49D8-B8CF-759C97F3F9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4121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15177-0417-4194-973A-CD8C7E455109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60B0F-A2AA-49D8-B8CF-759C97F3F9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4092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15177-0417-4194-973A-CD8C7E455109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60B0F-A2AA-49D8-B8CF-759C97F3F9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3562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15177-0417-4194-973A-CD8C7E455109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60B0F-A2AA-49D8-B8CF-759C97F3F9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667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15177-0417-4194-973A-CD8C7E455109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60B0F-A2AA-49D8-B8CF-759C97F3F9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7856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15177-0417-4194-973A-CD8C7E455109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60B0F-A2AA-49D8-B8CF-759C97F3F9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6135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15177-0417-4194-973A-CD8C7E455109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60B0F-A2AA-49D8-B8CF-759C97F3F9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2898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215177-0417-4194-973A-CD8C7E455109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160B0F-A2AA-49D8-B8CF-759C97F3F9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0328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image" Target="../media/image3.png"/><Relationship Id="rId2" Type="http://schemas.openxmlformats.org/officeDocument/2006/relationships/tags" Target="../tags/tag2.xml"/><Relationship Id="rId1" Type="http://schemas.openxmlformats.org/officeDocument/2006/relationships/vmlDrawing" Target="../drawings/vmlDrawing1.vml"/><Relationship Id="rId6" Type="http://schemas.openxmlformats.org/officeDocument/2006/relationships/tags" Target="../tags/tag6.xml"/><Relationship Id="rId11" Type="http://schemas.openxmlformats.org/officeDocument/2006/relationships/image" Target="../media/image2.png"/><Relationship Id="rId5" Type="http://schemas.openxmlformats.org/officeDocument/2006/relationships/tags" Target="../tags/tag5.xml"/><Relationship Id="rId10" Type="http://schemas.openxmlformats.org/officeDocument/2006/relationships/image" Target="../media/image1.emf"/><Relationship Id="rId4" Type="http://schemas.openxmlformats.org/officeDocument/2006/relationships/tags" Target="../tags/tag4.xml"/><Relationship Id="rId9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tags" Target="../tags/tag45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44.xml"/><Relationship Id="rId1" Type="http://schemas.openxmlformats.org/officeDocument/2006/relationships/vmlDrawing" Target="../drawings/vmlDrawing5.v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9" Type="http://schemas.openxmlformats.org/officeDocument/2006/relationships/image" Target="../media/image1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tags" Target="../tags/tag51.xml"/><Relationship Id="rId7" Type="http://schemas.openxmlformats.org/officeDocument/2006/relationships/image" Target="../media/image19.png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image" Target="../media/image18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5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6" Type="http://schemas.openxmlformats.org/officeDocument/2006/relationships/image" Target="../media/image21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5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59.xml"/><Relationship Id="rId7" Type="http://schemas.openxmlformats.org/officeDocument/2006/relationships/image" Target="../media/image23.png"/><Relationship Id="rId2" Type="http://schemas.openxmlformats.org/officeDocument/2006/relationships/tags" Target="../tags/tag58.xml"/><Relationship Id="rId1" Type="http://schemas.openxmlformats.org/officeDocument/2006/relationships/tags" Target="../tags/tag57.xml"/><Relationship Id="rId6" Type="http://schemas.openxmlformats.org/officeDocument/2006/relationships/image" Target="../media/image22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6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6" Type="http://schemas.openxmlformats.org/officeDocument/2006/relationships/image" Target="../media/image24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6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67.xml"/><Relationship Id="rId7" Type="http://schemas.openxmlformats.org/officeDocument/2006/relationships/image" Target="../media/image25.png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68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tags" Target="../tags/tag71.xml"/><Relationship Id="rId7" Type="http://schemas.openxmlformats.org/officeDocument/2006/relationships/image" Target="../media/image27.png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6" Type="http://schemas.openxmlformats.org/officeDocument/2006/relationships/image" Target="../media/image26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7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tags" Target="../tags/tag75.xml"/><Relationship Id="rId7" Type="http://schemas.openxmlformats.org/officeDocument/2006/relationships/image" Target="../media/image30.png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6" Type="http://schemas.openxmlformats.org/officeDocument/2006/relationships/image" Target="../media/image29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76.xml"/><Relationship Id="rId9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79.xml"/><Relationship Id="rId7" Type="http://schemas.openxmlformats.org/officeDocument/2006/relationships/image" Target="../media/image33.png"/><Relationship Id="rId2" Type="http://schemas.openxmlformats.org/officeDocument/2006/relationships/tags" Target="../tags/tag78.xml"/><Relationship Id="rId1" Type="http://schemas.openxmlformats.org/officeDocument/2006/relationships/tags" Target="../tags/tag77.xm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8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83.xml"/><Relationship Id="rId7" Type="http://schemas.openxmlformats.org/officeDocument/2006/relationships/image" Target="../media/image34.png"/><Relationship Id="rId2" Type="http://schemas.openxmlformats.org/officeDocument/2006/relationships/tags" Target="../tags/tag82.xml"/><Relationship Id="rId1" Type="http://schemas.openxmlformats.org/officeDocument/2006/relationships/tags" Target="../tags/tag81.xml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8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2" Type="http://schemas.openxmlformats.org/officeDocument/2006/relationships/tags" Target="../tags/tag8.xml"/><Relationship Id="rId1" Type="http://schemas.openxmlformats.org/officeDocument/2006/relationships/vmlDrawing" Target="../drawings/vmlDrawing2.v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10" Type="http://schemas.openxmlformats.org/officeDocument/2006/relationships/image" Target="../media/image1.emf"/><Relationship Id="rId4" Type="http://schemas.openxmlformats.org/officeDocument/2006/relationships/tags" Target="../tags/tag10.xml"/><Relationship Id="rId9" Type="http://schemas.openxmlformats.org/officeDocument/2006/relationships/oleObject" Target="../embeddings/oleObject2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87.xml"/><Relationship Id="rId7" Type="http://schemas.openxmlformats.org/officeDocument/2006/relationships/image" Target="../media/image35.png"/><Relationship Id="rId2" Type="http://schemas.openxmlformats.org/officeDocument/2006/relationships/tags" Target="../tags/tag86.xml"/><Relationship Id="rId1" Type="http://schemas.openxmlformats.org/officeDocument/2006/relationships/tags" Target="../tags/tag85.x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8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91.xml"/><Relationship Id="rId7" Type="http://schemas.openxmlformats.org/officeDocument/2006/relationships/image" Target="../media/image36.png"/><Relationship Id="rId2" Type="http://schemas.openxmlformats.org/officeDocument/2006/relationships/tags" Target="../tags/tag90.xml"/><Relationship Id="rId1" Type="http://schemas.openxmlformats.org/officeDocument/2006/relationships/tags" Target="../tags/tag89.xml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9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95.xml"/><Relationship Id="rId7" Type="http://schemas.openxmlformats.org/officeDocument/2006/relationships/image" Target="../media/image37.png"/><Relationship Id="rId2" Type="http://schemas.openxmlformats.org/officeDocument/2006/relationships/tags" Target="../tags/tag94.xml"/><Relationship Id="rId1" Type="http://schemas.openxmlformats.org/officeDocument/2006/relationships/tags" Target="../tags/tag93.xml"/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96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tags" Target="../tags/tag98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97.xml"/><Relationship Id="rId1" Type="http://schemas.openxmlformats.org/officeDocument/2006/relationships/vmlDrawing" Target="../drawings/vmlDrawing6.vml"/><Relationship Id="rId6" Type="http://schemas.openxmlformats.org/officeDocument/2006/relationships/tags" Target="../tags/tag101.xml"/><Relationship Id="rId5" Type="http://schemas.openxmlformats.org/officeDocument/2006/relationships/tags" Target="../tags/tag100.xml"/><Relationship Id="rId4" Type="http://schemas.openxmlformats.org/officeDocument/2006/relationships/tags" Target="../tags/tag99.xml"/><Relationship Id="rId9" Type="http://schemas.openxmlformats.org/officeDocument/2006/relationships/image" Target="../media/image1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tags" Target="../tags/tag104.xml"/><Relationship Id="rId2" Type="http://schemas.openxmlformats.org/officeDocument/2006/relationships/tags" Target="../tags/tag103.xml"/><Relationship Id="rId1" Type="http://schemas.openxmlformats.org/officeDocument/2006/relationships/tags" Target="../tags/tag102.xml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05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107.xml"/><Relationship Id="rId7" Type="http://schemas.openxmlformats.org/officeDocument/2006/relationships/tags" Target="../tags/tag111.xml"/><Relationship Id="rId2" Type="http://schemas.openxmlformats.org/officeDocument/2006/relationships/tags" Target="../tags/tag106.xml"/><Relationship Id="rId1" Type="http://schemas.openxmlformats.org/officeDocument/2006/relationships/vmlDrawing" Target="../drawings/vmlDrawing7.vml"/><Relationship Id="rId6" Type="http://schemas.openxmlformats.org/officeDocument/2006/relationships/tags" Target="../tags/tag110.xml"/><Relationship Id="rId5" Type="http://schemas.openxmlformats.org/officeDocument/2006/relationships/tags" Target="../tags/tag109.xml"/><Relationship Id="rId10" Type="http://schemas.openxmlformats.org/officeDocument/2006/relationships/image" Target="../media/image1.emf"/><Relationship Id="rId4" Type="http://schemas.openxmlformats.org/officeDocument/2006/relationships/tags" Target="../tags/tag108.xml"/><Relationship Id="rId9" Type="http://schemas.openxmlformats.org/officeDocument/2006/relationships/oleObject" Target="../embeddings/oleObject4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tags" Target="../tags/tag15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14.xml"/><Relationship Id="rId1" Type="http://schemas.openxmlformats.org/officeDocument/2006/relationships/vmlDrawing" Target="../drawings/vmlDrawing3.v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10" Type="http://schemas.openxmlformats.org/officeDocument/2006/relationships/image" Target="../media/image3.png"/><Relationship Id="rId4" Type="http://schemas.openxmlformats.org/officeDocument/2006/relationships/tags" Target="../tags/tag16.xml"/><Relationship Id="rId9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21.xml"/><Relationship Id="rId7" Type="http://schemas.openxmlformats.org/officeDocument/2006/relationships/image" Target="../media/image5.png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image" Target="../media/image4.jpe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tags" Target="../tags/tag25.xml"/><Relationship Id="rId7" Type="http://schemas.openxmlformats.org/officeDocument/2006/relationships/image" Target="../media/image7.png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6.xml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29.xml"/><Relationship Id="rId7" Type="http://schemas.openxmlformats.org/officeDocument/2006/relationships/image" Target="../media/image11.png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30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tags" Target="../tags/tag33.xml"/><Relationship Id="rId7" Type="http://schemas.openxmlformats.org/officeDocument/2006/relationships/image" Target="../media/image13.png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image" Target="../media/image12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3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tags" Target="../tags/tag36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35.xml"/><Relationship Id="rId1" Type="http://schemas.openxmlformats.org/officeDocument/2006/relationships/vmlDrawing" Target="../drawings/vmlDrawing4.v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9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tags" Target="../tags/tag42.xml"/><Relationship Id="rId7" Type="http://schemas.openxmlformats.org/officeDocument/2006/relationships/image" Target="../media/image15.png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43.xml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47094089"/>
              </p:ext>
            </p:ext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1" name="think-cell Slide" r:id="rId9" imgW="592" imgH="591" progId="TCLayout.ActiveDocument.1">
                  <p:embed/>
                </p:oleObj>
              </mc:Choice>
              <mc:Fallback>
                <p:oleObj name="think-cell Slide" r:id="rId9" imgW="592" imgH="59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그룹 8"/>
          <p:cNvGrpSpPr/>
          <p:nvPr/>
        </p:nvGrpSpPr>
        <p:grpSpPr>
          <a:xfrm rot="10800000">
            <a:off x="0" y="0"/>
            <a:ext cx="9144000" cy="6858000"/>
            <a:chOff x="-3779910" y="836712"/>
            <a:chExt cx="9144000" cy="6858000"/>
          </a:xfrm>
        </p:grpSpPr>
        <p:sp>
          <p:nvSpPr>
            <p:cNvPr id="7" name="직사각형 6"/>
            <p:cNvSpPr/>
            <p:nvPr>
              <p:custDataLst>
                <p:tags r:id="rId4"/>
              </p:custDataLst>
            </p:nvPr>
          </p:nvSpPr>
          <p:spPr>
            <a:xfrm>
              <a:off x="-3779910" y="836712"/>
              <a:ext cx="9144000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5"/>
              </p:custDataLst>
            </p:nvPr>
          </p:nvSpPr>
          <p:spPr>
            <a:xfrm>
              <a:off x="-3517879" y="836712"/>
              <a:ext cx="8640961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6"/>
              </p:custDataLst>
            </p:nvPr>
          </p:nvSpPr>
          <p:spPr>
            <a:xfrm>
              <a:off x="-3229847" y="836712"/>
              <a:ext cx="8064895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직사각형 1"/>
            <p:cNvSpPr/>
            <p:nvPr>
              <p:custDataLst>
                <p:tags r:id="rId7"/>
              </p:custDataLst>
            </p:nvPr>
          </p:nvSpPr>
          <p:spPr>
            <a:xfrm>
              <a:off x="-2941815" y="836712"/>
              <a:ext cx="7488833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/>
          <p:cNvSpPr txBox="1"/>
          <p:nvPr>
            <p:custDataLst>
              <p:tags r:id="rId3"/>
            </p:custDataLst>
          </p:nvPr>
        </p:nvSpPr>
        <p:spPr>
          <a:xfrm>
            <a:off x="1475656" y="4119741"/>
            <a:ext cx="60486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여기어때 잘난체 OTF" pitchFamily="34" charset="-127"/>
                <a:ea typeface="여기어때 잘난체 OTF" pitchFamily="34" charset="-127"/>
              </a:rPr>
              <a:t>대한민국</a:t>
            </a:r>
            <a:endParaRPr lang="en-US" altLang="ko-KR" sz="3600" dirty="0">
              <a:solidFill>
                <a:schemeClr val="bg1"/>
              </a:solidFill>
              <a:latin typeface="여기어때 잘난체 OTF" pitchFamily="34" charset="-127"/>
              <a:ea typeface="여기어때 잘난체 OTF" pitchFamily="34" charset="-127"/>
            </a:endParaRPr>
          </a:p>
          <a:p>
            <a:pPr algn="ctr"/>
            <a:r>
              <a:rPr lang="ko-KR" altLang="en-US" sz="4400" dirty="0">
                <a:solidFill>
                  <a:srgbClr val="C7B02C"/>
                </a:solidFill>
                <a:latin typeface="여기어때 잘난체 OTF" pitchFamily="34" charset="-127"/>
                <a:ea typeface="여기어때 잘난체 OTF" pitchFamily="34" charset="-127"/>
              </a:rPr>
              <a:t>치킨전문점</a:t>
            </a:r>
            <a:r>
              <a:rPr lang="en-US" altLang="ko-KR" sz="4400" dirty="0">
                <a:solidFill>
                  <a:schemeClr val="bg1"/>
                </a:solidFill>
                <a:latin typeface="여기어때 잘난체 OTF" pitchFamily="34" charset="-127"/>
                <a:ea typeface="여기어때 잘난체 OTF" pitchFamily="34" charset="-127"/>
              </a:rPr>
              <a:t> </a:t>
            </a:r>
            <a:r>
              <a:rPr lang="ko-KR" altLang="en-US" sz="4400" dirty="0">
                <a:solidFill>
                  <a:schemeClr val="bg1"/>
                </a:solidFill>
                <a:latin typeface="여기어때 잘난체 OTF" pitchFamily="34" charset="-127"/>
                <a:ea typeface="여기어때 잘난체 OTF" pitchFamily="34" charset="-127"/>
              </a:rPr>
              <a:t>창업전략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043608" y="5939793"/>
            <a:ext cx="5040560" cy="360040"/>
          </a:xfrm>
          <a:prstGeom prst="rect">
            <a:avLst/>
          </a:prstGeom>
          <a:solidFill>
            <a:srgbClr val="C7B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한수원 한울림" pitchFamily="50" charset="-127"/>
                <a:ea typeface="한수원 한울림" pitchFamily="50" charset="-127"/>
              </a:rPr>
              <a:t>1</a:t>
            </a:r>
            <a:r>
              <a:rPr lang="ko-KR" altLang="en-US" dirty="0">
                <a:latin typeface="한수원 한울림" pitchFamily="50" charset="-127"/>
                <a:ea typeface="한수원 한울림" pitchFamily="50" charset="-127"/>
              </a:rPr>
              <a:t>조 최재혁 </a:t>
            </a:r>
            <a:r>
              <a:rPr lang="ko-KR" altLang="en-US" dirty="0" err="1">
                <a:latin typeface="한수원 한울림" pitchFamily="50" charset="-127"/>
                <a:ea typeface="한수원 한울림" pitchFamily="50" charset="-127"/>
              </a:rPr>
              <a:t>오현지</a:t>
            </a:r>
            <a:r>
              <a:rPr lang="ko-KR" altLang="en-US" dirty="0">
                <a:latin typeface="한수원 한울림" pitchFamily="50" charset="-127"/>
                <a:ea typeface="한수원 한울림" pitchFamily="50" charset="-127"/>
              </a:rPr>
              <a:t> </a:t>
            </a:r>
            <a:r>
              <a:rPr lang="ko-KR" altLang="en-US" dirty="0" err="1">
                <a:latin typeface="한수원 한울림" pitchFamily="50" charset="-127"/>
                <a:ea typeface="한수원 한울림" pitchFamily="50" charset="-127"/>
              </a:rPr>
              <a:t>최호경</a:t>
            </a:r>
            <a:r>
              <a:rPr lang="ko-KR" altLang="en-US" dirty="0">
                <a:latin typeface="한수원 한울림" pitchFamily="50" charset="-127"/>
                <a:ea typeface="한수원 한울림" pitchFamily="50" charset="-127"/>
              </a:rPr>
              <a:t> 오인혜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B8F8BD1-B2D3-4717-BFAA-BC8C3869BF6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38095" y="0"/>
            <a:ext cx="7467810" cy="390525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2BA8246-2943-4E1C-8A3A-030F1E14EA1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372202" y="5354135"/>
            <a:ext cx="1932806" cy="149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751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9" name="think-cell Slide" r:id="rId8" imgW="592" imgH="591" progId="TCLayout.ActiveDocument.1">
                  <p:embed/>
                </p:oleObj>
              </mc:Choice>
              <mc:Fallback>
                <p:oleObj name="think-cell Slide" r:id="rId8" imgW="592" imgH="591" progId="TCLayout.ActiveDocument.1">
                  <p:embed/>
                  <p:pic>
                    <p:nvPicPr>
                      <p:cNvPr id="4" name="개체 3" hidden="1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그룹 8"/>
          <p:cNvGrpSpPr/>
          <p:nvPr/>
        </p:nvGrpSpPr>
        <p:grpSpPr>
          <a:xfrm rot="10800000">
            <a:off x="-3" y="2538"/>
            <a:ext cx="9144002" cy="6858000"/>
            <a:chOff x="2268761" y="836712"/>
            <a:chExt cx="3095329" cy="6858000"/>
          </a:xfrm>
        </p:grpSpPr>
        <p:sp>
          <p:nvSpPr>
            <p:cNvPr id="7" name="직사각형 6"/>
            <p:cNvSpPr/>
            <p:nvPr>
              <p:custDataLst>
                <p:tags r:id="rId3"/>
              </p:custDataLst>
            </p:nvPr>
          </p:nvSpPr>
          <p:spPr>
            <a:xfrm>
              <a:off x="2799300" y="836712"/>
              <a:ext cx="2564790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4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5"/>
              </p:custDataLst>
            </p:nvPr>
          </p:nvSpPr>
          <p:spPr>
            <a:xfrm>
              <a:off x="2556793" y="836712"/>
              <a:ext cx="2483768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직사각형 1"/>
            <p:cNvSpPr/>
            <p:nvPr>
              <p:custDataLst>
                <p:tags r:id="rId6"/>
              </p:custDataLst>
            </p:nvPr>
          </p:nvSpPr>
          <p:spPr>
            <a:xfrm>
              <a:off x="2268761" y="836712"/>
              <a:ext cx="2483768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직사각형 15"/>
          <p:cNvSpPr/>
          <p:nvPr/>
        </p:nvSpPr>
        <p:spPr>
          <a:xfrm>
            <a:off x="1805728" y="476672"/>
            <a:ext cx="809183" cy="579847"/>
          </a:xfrm>
          <a:prstGeom prst="rect">
            <a:avLst/>
          </a:prstGeom>
          <a:solidFill>
            <a:srgbClr val="C7B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울림" pitchFamily="50" charset="-127"/>
                <a:ea typeface="한수원 한울림" pitchFamily="50" charset="-127"/>
              </a:rPr>
              <a:t>03</a:t>
            </a:r>
            <a:endParaRPr lang="ko-KR" altLang="en-US" sz="3200" dirty="0">
              <a:latin typeface="한수원 한울림" pitchFamily="50" charset="-127"/>
              <a:ea typeface="한수원 한울림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75798" y="1763233"/>
            <a:ext cx="75767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>
                <a:solidFill>
                  <a:schemeClr val="bg1"/>
                </a:solidFill>
                <a:latin typeface="여기어때 잘난체 OTF" pitchFamily="34" charset="-127"/>
                <a:ea typeface="여기어때 잘난체 OTF" pitchFamily="34" charset="-127"/>
              </a:rPr>
              <a:t> </a:t>
            </a:r>
            <a:endParaRPr lang="en-US" altLang="ko-KR" sz="5400" dirty="0">
              <a:solidFill>
                <a:schemeClr val="bg1"/>
              </a:solidFill>
              <a:latin typeface="여기어때 잘난체 OTF" pitchFamily="34" charset="-127"/>
              <a:ea typeface="여기어때 잘난체 OTF" pitchFamily="34" charset="-127"/>
            </a:endParaRPr>
          </a:p>
          <a:p>
            <a:pPr algn="ctr"/>
            <a:r>
              <a:rPr lang="en-US" altLang="ko-KR" sz="6600" dirty="0">
                <a:solidFill>
                  <a:srgbClr val="C7B02C"/>
                </a:solidFill>
                <a:latin typeface="여기어때 잘난체 OTF" pitchFamily="34" charset="-127"/>
                <a:ea typeface="여기어때 잘난체 OTF" pitchFamily="34" charset="-127"/>
              </a:rPr>
              <a:t>EDA </a:t>
            </a:r>
            <a:r>
              <a:rPr lang="en-US" altLang="ko-KR" sz="4400" dirty="0">
                <a:solidFill>
                  <a:schemeClr val="bg1"/>
                </a:solidFill>
                <a:latin typeface="여기어때 잘난체 OTF" pitchFamily="34" charset="-127"/>
                <a:ea typeface="여기어때 잘난체 OTF" pitchFamily="34" charset="-127"/>
              </a:rPr>
              <a:t>(</a:t>
            </a:r>
            <a:r>
              <a:rPr lang="ko-KR" altLang="en-US" sz="4400" dirty="0">
                <a:solidFill>
                  <a:schemeClr val="bg1"/>
                </a:solidFill>
                <a:latin typeface="여기어때 잘난체 OTF" pitchFamily="34" charset="-127"/>
                <a:ea typeface="여기어때 잘난체 OTF" pitchFamily="34" charset="-127"/>
              </a:rPr>
              <a:t>탐색적데이터분석</a:t>
            </a:r>
            <a:r>
              <a:rPr lang="en-US" altLang="ko-KR" sz="4400" dirty="0">
                <a:solidFill>
                  <a:schemeClr val="bg1"/>
                </a:solidFill>
                <a:latin typeface="여기어때 잘난체 OTF" pitchFamily="34" charset="-127"/>
                <a:ea typeface="여기어때 잘난체 OTF" pitchFamily="34" charset="-127"/>
              </a:rPr>
              <a:t>)</a:t>
            </a:r>
            <a:endParaRPr lang="en-US" altLang="ko-KR" sz="5400" dirty="0">
              <a:solidFill>
                <a:schemeClr val="bg1"/>
              </a:solidFill>
              <a:latin typeface="여기어때 잘난체 OTF" pitchFamily="34" charset="-127"/>
              <a:ea typeface="여기어때 잘난체 OTF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5328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5400000">
            <a:off x="4079348" y="-4083925"/>
            <a:ext cx="982574" cy="9146736"/>
            <a:chOff x="2268759" y="836712"/>
            <a:chExt cx="3340114" cy="6858001"/>
          </a:xfrm>
        </p:grpSpPr>
        <p:sp>
          <p:nvSpPr>
            <p:cNvPr id="3" name="직사각형 2"/>
            <p:cNvSpPr/>
            <p:nvPr>
              <p:custDataLst>
                <p:tags r:id="rId1"/>
              </p:custDataLst>
            </p:nvPr>
          </p:nvSpPr>
          <p:spPr>
            <a:xfrm>
              <a:off x="2799298" y="836712"/>
              <a:ext cx="2809575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/>
            <p:cNvSpPr/>
            <p:nvPr>
              <p:custDataLst>
                <p:tags r:id="rId2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3"/>
              </p:custDataLst>
            </p:nvPr>
          </p:nvSpPr>
          <p:spPr>
            <a:xfrm>
              <a:off x="2556796" y="836713"/>
              <a:ext cx="2317729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4"/>
              </p:custDataLst>
            </p:nvPr>
          </p:nvSpPr>
          <p:spPr>
            <a:xfrm>
              <a:off x="2268759" y="836712"/>
              <a:ext cx="2116203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79512" y="894433"/>
            <a:ext cx="3960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여기어때 잘난체 OTF" pitchFamily="34" charset="-127"/>
                <a:ea typeface="여기어때 잘난체 OTF" pitchFamily="34" charset="-127"/>
              </a:rPr>
              <a:t>2018</a:t>
            </a:r>
            <a:r>
              <a:rPr lang="ko-KR" altLang="en-US" sz="2000" dirty="0">
                <a:latin typeface="여기어때 잘난체 OTF" pitchFamily="34" charset="-127"/>
                <a:ea typeface="여기어때 잘난체 OTF" pitchFamily="34" charset="-127"/>
              </a:rPr>
              <a:t>전국 사업체 수</a:t>
            </a:r>
            <a:r>
              <a:rPr lang="en-US" altLang="ko-KR" sz="2000" dirty="0">
                <a:latin typeface="여기어때 잘난체 OTF" pitchFamily="34" charset="-127"/>
                <a:ea typeface="여기어때 잘난체 OTF" pitchFamily="34" charset="-127"/>
              </a:rPr>
              <a:t>(</a:t>
            </a:r>
            <a:r>
              <a:rPr lang="ko-KR" altLang="en-US" sz="2000" dirty="0">
                <a:latin typeface="여기어때 잘난체 OTF" pitchFamily="34" charset="-127"/>
                <a:ea typeface="여기어때 잘난체 OTF" pitchFamily="34" charset="-127"/>
              </a:rPr>
              <a:t>막대그래프</a:t>
            </a:r>
            <a:r>
              <a:rPr lang="en-US" altLang="ko-KR" sz="2000" dirty="0">
                <a:latin typeface="여기어때 잘난체 OTF" pitchFamily="34" charset="-127"/>
                <a:ea typeface="여기어때 잘난체 OTF" pitchFamily="34" charset="-127"/>
              </a:rPr>
              <a:t>)</a:t>
            </a:r>
            <a:endParaRPr lang="ko-KR" altLang="en-US" sz="2000" dirty="0">
              <a:latin typeface="여기어때 잘난체 OTF" pitchFamily="34" charset="-127"/>
              <a:ea typeface="여기어때 잘난체 OTF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1520" y="116632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03. EDA</a:t>
            </a:r>
            <a:endParaRPr lang="ko-KR" altLang="en-US" sz="2000" dirty="0">
              <a:solidFill>
                <a:schemeClr val="bg2">
                  <a:lumMod val="90000"/>
                </a:schemeClr>
              </a:solidFill>
              <a:latin typeface="여기어때 잘난체 OTF" pitchFamily="34" charset="-127"/>
              <a:ea typeface="여기어때 잘난체 OTF" pitchFamily="34" charset="-127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F89EB2DC-D060-40E9-BDB0-356A6ECDE2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592" y="1261007"/>
            <a:ext cx="7200800" cy="246554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77FDDEB6-62DA-4580-8FCC-E244B5B03E1E}"/>
              </a:ext>
            </a:extLst>
          </p:cNvPr>
          <p:cNvSpPr txBox="1"/>
          <p:nvPr/>
        </p:nvSpPr>
        <p:spPr>
          <a:xfrm>
            <a:off x="1205281" y="3760612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기타외국식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48AD8A1-3EB2-42FA-AD86-2A7C0D2884FA}"/>
              </a:ext>
            </a:extLst>
          </p:cNvPr>
          <p:cNvSpPr txBox="1"/>
          <p:nvPr/>
        </p:nvSpPr>
        <p:spPr>
          <a:xfrm>
            <a:off x="2069377" y="3726556"/>
            <a:ext cx="864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김밥 및  </a:t>
            </a:r>
            <a:endParaRPr lang="en-US" altLang="ko-KR" sz="1000" b="1" dirty="0"/>
          </a:p>
          <a:p>
            <a:r>
              <a:rPr lang="ko-KR" altLang="en-US" sz="1000" b="1" dirty="0" err="1"/>
              <a:t>간의음식점</a:t>
            </a:r>
            <a:endParaRPr lang="ko-KR" altLang="en-US" sz="1000" b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5F479D5-191F-49CF-AE3B-4009CBB0E271}"/>
              </a:ext>
            </a:extLst>
          </p:cNvPr>
          <p:cNvSpPr txBox="1"/>
          <p:nvPr/>
        </p:nvSpPr>
        <p:spPr>
          <a:xfrm>
            <a:off x="2947269" y="3745882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서양식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D99D4D2-CBA9-4C09-847A-EA32F120F807}"/>
              </a:ext>
            </a:extLst>
          </p:cNvPr>
          <p:cNvSpPr txBox="1"/>
          <p:nvPr/>
        </p:nvSpPr>
        <p:spPr>
          <a:xfrm>
            <a:off x="3825161" y="3760612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일식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74BC688-A3DC-412A-9388-6DE6F06C3FE7}"/>
              </a:ext>
            </a:extLst>
          </p:cNvPr>
          <p:cNvSpPr txBox="1"/>
          <p:nvPr/>
        </p:nvSpPr>
        <p:spPr>
          <a:xfrm>
            <a:off x="4703053" y="3745882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중식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8626BBC-A985-48DF-BC08-F6ACA8DD2F08}"/>
              </a:ext>
            </a:extLst>
          </p:cNvPr>
          <p:cNvSpPr txBox="1"/>
          <p:nvPr/>
        </p:nvSpPr>
        <p:spPr>
          <a:xfrm>
            <a:off x="5444600" y="3734939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치킨전문점</a:t>
            </a:r>
            <a:endParaRPr lang="en-US" altLang="ko-KR" sz="100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95AEDC6-A3FE-4A26-BFFB-D0FCB1E1A99C}"/>
              </a:ext>
            </a:extLst>
          </p:cNvPr>
          <p:cNvSpPr txBox="1"/>
          <p:nvPr/>
        </p:nvSpPr>
        <p:spPr>
          <a:xfrm>
            <a:off x="6336288" y="3726556"/>
            <a:ext cx="864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피자 햄버거</a:t>
            </a:r>
            <a:endParaRPr lang="en-US" altLang="ko-KR" sz="1000" b="1" dirty="0"/>
          </a:p>
          <a:p>
            <a:r>
              <a:rPr lang="ko-KR" altLang="en-US" sz="1000" b="1" dirty="0"/>
              <a:t>샌드위치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1F1CA70-ED98-4D03-BFDE-D32E5358E39D}"/>
              </a:ext>
            </a:extLst>
          </p:cNvPr>
          <p:cNvSpPr txBox="1"/>
          <p:nvPr/>
        </p:nvSpPr>
        <p:spPr>
          <a:xfrm>
            <a:off x="7308304" y="3766475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한식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0287DC-CFF8-4A86-8489-FC64699ED153}"/>
              </a:ext>
            </a:extLst>
          </p:cNvPr>
          <p:cNvSpPr txBox="1"/>
          <p:nvPr/>
        </p:nvSpPr>
        <p:spPr>
          <a:xfrm>
            <a:off x="1660227" y="1758893"/>
            <a:ext cx="38080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/>
              <a:t>치킨전문점 </a:t>
            </a:r>
            <a:r>
              <a:rPr lang="en-US" altLang="ko-KR" sz="3600" dirty="0"/>
              <a:t>3</a:t>
            </a:r>
            <a:r>
              <a:rPr lang="ko-KR" altLang="en-US" sz="3600" dirty="0"/>
              <a:t>위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C1BC76-E285-48AC-B0C3-CBD7F76FE8D4}"/>
              </a:ext>
            </a:extLst>
          </p:cNvPr>
          <p:cNvSpPr txBox="1"/>
          <p:nvPr/>
        </p:nvSpPr>
        <p:spPr>
          <a:xfrm>
            <a:off x="89157" y="4152150"/>
            <a:ext cx="3960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여기어때 잘난체 OTF" pitchFamily="34" charset="-127"/>
                <a:ea typeface="여기어때 잘난체 OTF" pitchFamily="34" charset="-127"/>
              </a:rPr>
              <a:t>치킨전문점의 프랜차이즈 비율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C5FAF847-B009-4A51-AB0B-15311628AD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5506" y="4513825"/>
            <a:ext cx="4567957" cy="238374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4F63852-B467-4F99-A02A-0705081B1EE7}"/>
              </a:ext>
            </a:extLst>
          </p:cNvPr>
          <p:cNvSpPr txBox="1"/>
          <p:nvPr/>
        </p:nvSpPr>
        <p:spPr>
          <a:xfrm>
            <a:off x="1493313" y="5339529"/>
            <a:ext cx="1440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31.2%</a:t>
            </a:r>
            <a:endParaRPr lang="ko-KR" altLang="en-US" sz="28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FB7B4F4-3F26-41AD-943B-A9429AB9C0D9}"/>
              </a:ext>
            </a:extLst>
          </p:cNvPr>
          <p:cNvSpPr txBox="1"/>
          <p:nvPr/>
        </p:nvSpPr>
        <p:spPr>
          <a:xfrm>
            <a:off x="3491880" y="5897065"/>
            <a:ext cx="1296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68.8%</a:t>
            </a:r>
            <a:endParaRPr lang="ko-KR" altLang="en-US" sz="2400" b="1" dirty="0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8AAD87A3-8EA6-480C-9F3A-D687BF7B5CB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49301" y="5391440"/>
            <a:ext cx="1994699" cy="1463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725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5400000">
            <a:off x="4079348" y="-4083925"/>
            <a:ext cx="982574" cy="9146736"/>
            <a:chOff x="2268759" y="836712"/>
            <a:chExt cx="3340114" cy="6858001"/>
          </a:xfrm>
        </p:grpSpPr>
        <p:sp>
          <p:nvSpPr>
            <p:cNvPr id="3" name="직사각형 2"/>
            <p:cNvSpPr/>
            <p:nvPr>
              <p:custDataLst>
                <p:tags r:id="rId1"/>
              </p:custDataLst>
            </p:nvPr>
          </p:nvSpPr>
          <p:spPr>
            <a:xfrm>
              <a:off x="2799298" y="836712"/>
              <a:ext cx="2809575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/>
            <p:cNvSpPr/>
            <p:nvPr>
              <p:custDataLst>
                <p:tags r:id="rId2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3"/>
              </p:custDataLst>
            </p:nvPr>
          </p:nvSpPr>
          <p:spPr>
            <a:xfrm>
              <a:off x="2556796" y="836713"/>
              <a:ext cx="2317729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4"/>
              </p:custDataLst>
            </p:nvPr>
          </p:nvSpPr>
          <p:spPr>
            <a:xfrm>
              <a:off x="2268759" y="836712"/>
              <a:ext cx="2116203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51520" y="82889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03. EDA</a:t>
            </a:r>
            <a:endParaRPr lang="ko-KR" altLang="en-US" sz="2000" dirty="0">
              <a:solidFill>
                <a:schemeClr val="bg2">
                  <a:lumMod val="90000"/>
                </a:schemeClr>
              </a:solidFill>
              <a:latin typeface="여기어때 잘난체 OTF" pitchFamily="34" charset="-127"/>
              <a:ea typeface="여기어때 잘난체 OTF" pitchFamily="34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AD52988-5A93-4378-A242-3291CCF4DE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581083"/>
            <a:ext cx="9144000" cy="357610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D3E4ACA-A05E-407A-AB78-14D6C373991C}"/>
              </a:ext>
            </a:extLst>
          </p:cNvPr>
          <p:cNvSpPr txBox="1"/>
          <p:nvPr/>
        </p:nvSpPr>
        <p:spPr>
          <a:xfrm>
            <a:off x="0" y="1196752"/>
            <a:ext cx="2987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업종별</a:t>
            </a:r>
            <a:r>
              <a:rPr lang="en-US" altLang="ko-KR" dirty="0"/>
              <a:t>1</a:t>
            </a:r>
            <a:r>
              <a:rPr lang="ko-KR" altLang="en-US" dirty="0"/>
              <a:t>일 평균 </a:t>
            </a:r>
            <a:r>
              <a:rPr lang="ko-KR" altLang="en-US" dirty="0" err="1"/>
              <a:t>방문고객수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2F50C08-0DFA-49B6-BD48-FD00B938AC0F}"/>
              </a:ext>
            </a:extLst>
          </p:cNvPr>
          <p:cNvSpPr txBox="1"/>
          <p:nvPr/>
        </p:nvSpPr>
        <p:spPr>
          <a:xfrm>
            <a:off x="3076722" y="1211909"/>
            <a:ext cx="2987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업종별</a:t>
            </a:r>
            <a:r>
              <a:rPr lang="en-US" altLang="ko-KR" dirty="0"/>
              <a:t>1</a:t>
            </a:r>
            <a:r>
              <a:rPr lang="ko-KR" altLang="en-US" dirty="0"/>
              <a:t>일 평균 </a:t>
            </a:r>
            <a:r>
              <a:rPr lang="ko-KR" altLang="en-US" dirty="0" err="1"/>
              <a:t>배달고객수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EC85B55-E202-4FEB-A739-32491E198734}"/>
              </a:ext>
            </a:extLst>
          </p:cNvPr>
          <p:cNvSpPr txBox="1"/>
          <p:nvPr/>
        </p:nvSpPr>
        <p:spPr>
          <a:xfrm>
            <a:off x="5972709" y="1226908"/>
            <a:ext cx="3292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업종별</a:t>
            </a:r>
            <a:r>
              <a:rPr lang="en-US" altLang="ko-KR" dirty="0"/>
              <a:t>1</a:t>
            </a:r>
            <a:r>
              <a:rPr lang="ko-KR" altLang="en-US" dirty="0"/>
              <a:t>일 평균 </a:t>
            </a:r>
            <a:r>
              <a:rPr lang="ko-KR" altLang="en-US" dirty="0" err="1"/>
              <a:t>테이크아웃수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E319305-E1C8-49C4-966B-11CDD46A3D78}"/>
              </a:ext>
            </a:extLst>
          </p:cNvPr>
          <p:cNvSpPr txBox="1"/>
          <p:nvPr/>
        </p:nvSpPr>
        <p:spPr>
          <a:xfrm rot="16200000">
            <a:off x="-185476" y="5250105"/>
            <a:ext cx="8640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기타외국식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6122ED7-C021-448B-B5B6-AC423DF5B6BD}"/>
              </a:ext>
            </a:extLst>
          </p:cNvPr>
          <p:cNvSpPr txBox="1"/>
          <p:nvPr/>
        </p:nvSpPr>
        <p:spPr>
          <a:xfrm rot="16200000">
            <a:off x="137690" y="5173161"/>
            <a:ext cx="864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김밥 및  </a:t>
            </a:r>
            <a:endParaRPr lang="en-US" altLang="ko-KR" sz="1000" b="1" dirty="0"/>
          </a:p>
          <a:p>
            <a:r>
              <a:rPr lang="ko-KR" altLang="en-US" sz="1000" b="1" dirty="0" err="1"/>
              <a:t>간의음식점</a:t>
            </a:r>
            <a:endParaRPr lang="ko-KR" altLang="en-US" sz="100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6B419B9-C237-4298-948B-77DF59400B03}"/>
              </a:ext>
            </a:extLst>
          </p:cNvPr>
          <p:cNvSpPr txBox="1"/>
          <p:nvPr/>
        </p:nvSpPr>
        <p:spPr>
          <a:xfrm rot="16200000">
            <a:off x="460856" y="5049080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서양식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42E68AE-40F6-41CA-93B6-E7D02E9C2729}"/>
              </a:ext>
            </a:extLst>
          </p:cNvPr>
          <p:cNvSpPr txBox="1"/>
          <p:nvPr/>
        </p:nvSpPr>
        <p:spPr>
          <a:xfrm rot="16200000">
            <a:off x="844347" y="4926069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일식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9E8849C-78CA-4CE5-B711-D65615B28582}"/>
              </a:ext>
            </a:extLst>
          </p:cNvPr>
          <p:cNvSpPr txBox="1"/>
          <p:nvPr/>
        </p:nvSpPr>
        <p:spPr>
          <a:xfrm rot="16200000">
            <a:off x="1201198" y="4912756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중식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81902E8-1348-4592-BC10-688FDA5D3EDD}"/>
              </a:ext>
            </a:extLst>
          </p:cNvPr>
          <p:cNvSpPr txBox="1"/>
          <p:nvPr/>
        </p:nvSpPr>
        <p:spPr>
          <a:xfrm rot="16200000">
            <a:off x="1492657" y="5339140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highlight>
                  <a:srgbClr val="FF0000"/>
                </a:highlight>
              </a:rPr>
              <a:t>치킨전문점</a:t>
            </a:r>
            <a:endParaRPr lang="en-US" altLang="ko-KR" sz="1000" b="1" dirty="0">
              <a:highlight>
                <a:srgbClr val="FF0000"/>
              </a:highlight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3776392-A013-4C66-A757-8F2DFA10F6E7}"/>
              </a:ext>
            </a:extLst>
          </p:cNvPr>
          <p:cNvSpPr txBox="1"/>
          <p:nvPr/>
        </p:nvSpPr>
        <p:spPr>
          <a:xfrm rot="16200000">
            <a:off x="1861060" y="5262195"/>
            <a:ext cx="864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피자 햄버거</a:t>
            </a:r>
            <a:endParaRPr lang="en-US" altLang="ko-KR" sz="1000" b="1" dirty="0"/>
          </a:p>
          <a:p>
            <a:r>
              <a:rPr lang="ko-KR" altLang="en-US" sz="1000" b="1" dirty="0"/>
              <a:t>샌드위치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9379A02-9ED8-40B4-B79C-9588064FF303}"/>
              </a:ext>
            </a:extLst>
          </p:cNvPr>
          <p:cNvSpPr txBox="1"/>
          <p:nvPr/>
        </p:nvSpPr>
        <p:spPr>
          <a:xfrm rot="16200000">
            <a:off x="2153418" y="5034081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한식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B62F657-DC42-4A3D-9F5D-5FF394DF1489}"/>
              </a:ext>
            </a:extLst>
          </p:cNvPr>
          <p:cNvSpPr txBox="1"/>
          <p:nvPr/>
        </p:nvSpPr>
        <p:spPr>
          <a:xfrm rot="16200000">
            <a:off x="2982526" y="5257605"/>
            <a:ext cx="8640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기타외국식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C2C39EF-CC3A-47AA-888A-20F7522FC23A}"/>
              </a:ext>
            </a:extLst>
          </p:cNvPr>
          <p:cNvSpPr txBox="1"/>
          <p:nvPr/>
        </p:nvSpPr>
        <p:spPr>
          <a:xfrm rot="16200000">
            <a:off x="3276418" y="5180661"/>
            <a:ext cx="864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김밥 및  </a:t>
            </a:r>
            <a:endParaRPr lang="en-US" altLang="ko-KR" sz="1000" b="1" dirty="0"/>
          </a:p>
          <a:p>
            <a:r>
              <a:rPr lang="ko-KR" altLang="en-US" sz="1000" b="1" dirty="0" err="1"/>
              <a:t>간의음식점</a:t>
            </a:r>
            <a:endParaRPr lang="ko-KR" altLang="en-US" sz="100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81E6DAE-F76F-4D27-B38F-DDAF5AF168BE}"/>
              </a:ext>
            </a:extLst>
          </p:cNvPr>
          <p:cNvSpPr txBox="1"/>
          <p:nvPr/>
        </p:nvSpPr>
        <p:spPr>
          <a:xfrm rot="16200000">
            <a:off x="3647505" y="5035781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서양식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A71BDCF-E6F3-4C08-A2F6-7993DCF0406C}"/>
              </a:ext>
            </a:extLst>
          </p:cNvPr>
          <p:cNvSpPr txBox="1"/>
          <p:nvPr/>
        </p:nvSpPr>
        <p:spPr>
          <a:xfrm rot="16200000">
            <a:off x="3963325" y="4920897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일식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C5FC5AE-EFA4-492C-8362-10B7C32DA466}"/>
              </a:ext>
            </a:extLst>
          </p:cNvPr>
          <p:cNvSpPr txBox="1"/>
          <p:nvPr/>
        </p:nvSpPr>
        <p:spPr>
          <a:xfrm rot="16200000">
            <a:off x="4271081" y="4956209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중식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32F4CDE-7C8C-4388-9BF0-BBCC3E06C13B}"/>
              </a:ext>
            </a:extLst>
          </p:cNvPr>
          <p:cNvSpPr txBox="1"/>
          <p:nvPr/>
        </p:nvSpPr>
        <p:spPr>
          <a:xfrm rot="16200000">
            <a:off x="4635550" y="5250106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highlight>
                  <a:srgbClr val="FF0000"/>
                </a:highlight>
              </a:rPr>
              <a:t>치킨전문점</a:t>
            </a:r>
            <a:endParaRPr lang="en-US" altLang="ko-KR" sz="1000" b="1" dirty="0">
              <a:highlight>
                <a:srgbClr val="FF0000"/>
              </a:highlight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8D87995-35F0-4C34-90FE-97D676E09913}"/>
              </a:ext>
            </a:extLst>
          </p:cNvPr>
          <p:cNvSpPr txBox="1"/>
          <p:nvPr/>
        </p:nvSpPr>
        <p:spPr>
          <a:xfrm rot="16200000">
            <a:off x="4992489" y="5180661"/>
            <a:ext cx="864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피자 햄버거</a:t>
            </a:r>
            <a:endParaRPr lang="en-US" altLang="ko-KR" sz="1000" b="1" dirty="0"/>
          </a:p>
          <a:p>
            <a:r>
              <a:rPr lang="ko-KR" altLang="en-US" sz="1000" b="1" dirty="0"/>
              <a:t>샌드위치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DBA3C56-23C9-42B3-BB5C-D3CE39A1E2A7}"/>
              </a:ext>
            </a:extLst>
          </p:cNvPr>
          <p:cNvSpPr txBox="1"/>
          <p:nvPr/>
        </p:nvSpPr>
        <p:spPr>
          <a:xfrm rot="16200000">
            <a:off x="5295284" y="4929819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한식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DEB30E7-445A-4F27-950D-9B44CD9668BD}"/>
              </a:ext>
            </a:extLst>
          </p:cNvPr>
          <p:cNvSpPr txBox="1"/>
          <p:nvPr/>
        </p:nvSpPr>
        <p:spPr>
          <a:xfrm rot="16200000">
            <a:off x="6053842" y="5230240"/>
            <a:ext cx="8640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기타외국식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21DB373-ECED-4399-959C-E1F3DF6AA70E}"/>
              </a:ext>
            </a:extLst>
          </p:cNvPr>
          <p:cNvSpPr txBox="1"/>
          <p:nvPr/>
        </p:nvSpPr>
        <p:spPr>
          <a:xfrm rot="16200000">
            <a:off x="6377008" y="5125442"/>
            <a:ext cx="864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김밥 및  </a:t>
            </a:r>
            <a:endParaRPr lang="en-US" altLang="ko-KR" sz="1000" b="1" dirty="0"/>
          </a:p>
          <a:p>
            <a:r>
              <a:rPr lang="ko-KR" altLang="en-US" sz="1000" b="1" dirty="0" err="1"/>
              <a:t>간의음식점</a:t>
            </a:r>
            <a:endParaRPr lang="ko-KR" altLang="en-US" sz="100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02C0859-0DEA-4999-96B9-1B67E73DB381}"/>
              </a:ext>
            </a:extLst>
          </p:cNvPr>
          <p:cNvSpPr txBox="1"/>
          <p:nvPr/>
        </p:nvSpPr>
        <p:spPr>
          <a:xfrm rot="16200000">
            <a:off x="6729561" y="4971207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서양식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C534CB1-0A42-453C-BD29-8EB956A6CD94}"/>
              </a:ext>
            </a:extLst>
          </p:cNvPr>
          <p:cNvSpPr txBox="1"/>
          <p:nvPr/>
        </p:nvSpPr>
        <p:spPr>
          <a:xfrm rot="16200000">
            <a:off x="7058622" y="4902210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일식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3CFEC19-9A8E-4E6F-87E2-E3F85AF7F596}"/>
              </a:ext>
            </a:extLst>
          </p:cNvPr>
          <p:cNvSpPr txBox="1"/>
          <p:nvPr/>
        </p:nvSpPr>
        <p:spPr>
          <a:xfrm rot="16200000">
            <a:off x="7372064" y="4912757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중식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8E4470F-64DC-4C34-916A-DFD2CF6A354A}"/>
              </a:ext>
            </a:extLst>
          </p:cNvPr>
          <p:cNvSpPr txBox="1"/>
          <p:nvPr/>
        </p:nvSpPr>
        <p:spPr>
          <a:xfrm rot="16200000">
            <a:off x="7707167" y="5224705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highlight>
                  <a:srgbClr val="FF0000"/>
                </a:highlight>
              </a:rPr>
              <a:t>치킨전문점</a:t>
            </a:r>
            <a:endParaRPr lang="en-US" altLang="ko-KR" sz="1000" b="1" dirty="0">
              <a:highlight>
                <a:srgbClr val="FF0000"/>
              </a:highlight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04C5579-CC9C-48D0-AD68-F4438A6F148F}"/>
              </a:ext>
            </a:extLst>
          </p:cNvPr>
          <p:cNvSpPr txBox="1"/>
          <p:nvPr/>
        </p:nvSpPr>
        <p:spPr>
          <a:xfrm rot="16200000">
            <a:off x="8067415" y="5194354"/>
            <a:ext cx="864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피자 햄버거</a:t>
            </a:r>
            <a:endParaRPr lang="en-US" altLang="ko-KR" sz="1000" b="1" dirty="0"/>
          </a:p>
          <a:p>
            <a:r>
              <a:rPr lang="ko-KR" altLang="en-US" sz="1000" b="1" dirty="0"/>
              <a:t>샌드위치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FB1B446-D502-4366-AEA0-C1D2882CF3ED}"/>
              </a:ext>
            </a:extLst>
          </p:cNvPr>
          <p:cNvSpPr txBox="1"/>
          <p:nvPr/>
        </p:nvSpPr>
        <p:spPr>
          <a:xfrm rot="16200000">
            <a:off x="8406531" y="4970587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한식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7D2C72-49BA-47FE-8A4E-20DC693F2740}"/>
              </a:ext>
            </a:extLst>
          </p:cNvPr>
          <p:cNvSpPr txBox="1"/>
          <p:nvPr/>
        </p:nvSpPr>
        <p:spPr>
          <a:xfrm>
            <a:off x="285377" y="5913968"/>
            <a:ext cx="8357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highlight>
                  <a:srgbClr val="FFFF00"/>
                </a:highlight>
              </a:rPr>
              <a:t>치킨 전문점의 </a:t>
            </a:r>
            <a:r>
              <a:rPr lang="ko-KR" altLang="en-US" dirty="0"/>
              <a:t>경우 배달수가 중식보단 비율이 다소 낮지만 방문과 포장에 비하면 월등이 높다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26834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타원 19">
            <a:extLst>
              <a:ext uri="{FF2B5EF4-FFF2-40B4-BE49-F238E27FC236}">
                <a16:creationId xmlns:a16="http://schemas.microsoft.com/office/drawing/2014/main" id="{AAE94346-07D4-410D-8009-47E102019FC2}"/>
              </a:ext>
            </a:extLst>
          </p:cNvPr>
          <p:cNvSpPr/>
          <p:nvPr/>
        </p:nvSpPr>
        <p:spPr>
          <a:xfrm>
            <a:off x="3110372" y="4673879"/>
            <a:ext cx="1584176" cy="76447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 rot="5400000">
            <a:off x="4079348" y="-4083925"/>
            <a:ext cx="982574" cy="9146736"/>
            <a:chOff x="2268759" y="836712"/>
            <a:chExt cx="3340114" cy="6858001"/>
          </a:xfrm>
        </p:grpSpPr>
        <p:sp>
          <p:nvSpPr>
            <p:cNvPr id="3" name="직사각형 2"/>
            <p:cNvSpPr/>
            <p:nvPr>
              <p:custDataLst>
                <p:tags r:id="rId1"/>
              </p:custDataLst>
            </p:nvPr>
          </p:nvSpPr>
          <p:spPr>
            <a:xfrm>
              <a:off x="2799298" y="836712"/>
              <a:ext cx="2809575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/>
            <p:cNvSpPr/>
            <p:nvPr>
              <p:custDataLst>
                <p:tags r:id="rId2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3"/>
              </p:custDataLst>
            </p:nvPr>
          </p:nvSpPr>
          <p:spPr>
            <a:xfrm>
              <a:off x="2556796" y="836713"/>
              <a:ext cx="2317729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4"/>
              </p:custDataLst>
            </p:nvPr>
          </p:nvSpPr>
          <p:spPr>
            <a:xfrm>
              <a:off x="2268759" y="836712"/>
              <a:ext cx="2116203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51520" y="1150151"/>
            <a:ext cx="3960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여기어때 잘난체 OTF" pitchFamily="34" charset="-127"/>
                <a:ea typeface="여기어때 잘난체 OTF" pitchFamily="34" charset="-127"/>
              </a:rPr>
              <a:t>배달앱</a:t>
            </a:r>
            <a:r>
              <a:rPr lang="ko-KR" altLang="en-US" sz="2000" dirty="0">
                <a:latin typeface="여기어때 잘난체 OTF" pitchFamily="34" charset="-127"/>
                <a:ea typeface="여기어때 잘난체 OTF" pitchFamily="34" charset="-127"/>
              </a:rPr>
              <a:t> 이용비율</a:t>
            </a:r>
            <a:r>
              <a:rPr lang="en-US" altLang="ko-KR" sz="2000" dirty="0">
                <a:latin typeface="여기어때 잘난체 OTF" pitchFamily="34" charset="-127"/>
                <a:ea typeface="여기어때 잘난체 OTF" pitchFamily="34" charset="-127"/>
              </a:rPr>
              <a:t>(</a:t>
            </a:r>
            <a:r>
              <a:rPr lang="ko-KR" altLang="en-US" sz="2000" dirty="0">
                <a:latin typeface="여기어때 잘난체 OTF" pitchFamily="34" charset="-127"/>
                <a:ea typeface="여기어때 잘난체 OTF" pitchFamily="34" charset="-127"/>
              </a:rPr>
              <a:t>원그래프</a:t>
            </a:r>
            <a:r>
              <a:rPr lang="en-US" altLang="ko-KR" sz="2000" dirty="0">
                <a:latin typeface="여기어때 잘난체 OTF" pitchFamily="34" charset="-127"/>
                <a:ea typeface="여기어때 잘난체 OTF" pitchFamily="34" charset="-127"/>
              </a:rPr>
              <a:t>)</a:t>
            </a:r>
            <a:endParaRPr lang="ko-KR" altLang="en-US" sz="2000" dirty="0">
              <a:latin typeface="여기어때 잘난체 OTF" pitchFamily="34" charset="-127"/>
              <a:ea typeface="여기어때 잘난체 OTF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1520" y="82889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03. EDA</a:t>
            </a:r>
            <a:endParaRPr lang="ko-KR" altLang="en-US" sz="2000" dirty="0">
              <a:solidFill>
                <a:schemeClr val="bg2">
                  <a:lumMod val="90000"/>
                </a:schemeClr>
              </a:solidFill>
              <a:latin typeface="여기어때 잘난체 OTF" pitchFamily="34" charset="-127"/>
              <a:ea typeface="여기어때 잘난체 OTF" pitchFamily="34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659C7F2-D223-4743-9FEC-FF7EBDFA8B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2060848"/>
            <a:ext cx="6997013" cy="41490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3654AA5-0ABE-4992-9E38-151C9B2A52CB}"/>
              </a:ext>
            </a:extLst>
          </p:cNvPr>
          <p:cNvSpPr txBox="1"/>
          <p:nvPr/>
        </p:nvSpPr>
        <p:spPr>
          <a:xfrm>
            <a:off x="4580384" y="3653409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27.6%</a:t>
            </a:r>
            <a:endParaRPr lang="ko-KR" altLang="en-US" sz="2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919C6FC-8187-404D-A118-32395E9EE3FB}"/>
              </a:ext>
            </a:extLst>
          </p:cNvPr>
          <p:cNvSpPr txBox="1"/>
          <p:nvPr/>
        </p:nvSpPr>
        <p:spPr>
          <a:xfrm>
            <a:off x="1304595" y="4309592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18.6%</a:t>
            </a:r>
            <a:endParaRPr lang="ko-KR" altLang="en-US" sz="24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5118AF-7313-497C-81AC-C7D0E0E8DF30}"/>
              </a:ext>
            </a:extLst>
          </p:cNvPr>
          <p:cNvSpPr txBox="1"/>
          <p:nvPr/>
        </p:nvSpPr>
        <p:spPr>
          <a:xfrm>
            <a:off x="1606189" y="3529153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7.9%</a:t>
            </a:r>
            <a:endParaRPr lang="ko-KR" altLang="en-US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15811B-6FFB-4F60-A50A-AC37CDFAA4D5}"/>
              </a:ext>
            </a:extLst>
          </p:cNvPr>
          <p:cNvSpPr txBox="1"/>
          <p:nvPr/>
        </p:nvSpPr>
        <p:spPr>
          <a:xfrm rot="1329225">
            <a:off x="2041151" y="3292914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6.1%</a:t>
            </a:r>
            <a:endParaRPr lang="ko-KR" altLang="en-US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30A4E8-5F9A-4375-93E6-C3A71E0DBD0E}"/>
              </a:ext>
            </a:extLst>
          </p:cNvPr>
          <p:cNvSpPr txBox="1"/>
          <p:nvPr/>
        </p:nvSpPr>
        <p:spPr>
          <a:xfrm rot="2755455">
            <a:off x="2397250" y="3223856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3.7%</a:t>
            </a:r>
            <a:endParaRPr lang="ko-KR" altLang="en-US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C4E178A-AF2C-4A54-AAE1-C37E702C28D2}"/>
              </a:ext>
            </a:extLst>
          </p:cNvPr>
          <p:cNvSpPr txBox="1"/>
          <p:nvPr/>
        </p:nvSpPr>
        <p:spPr>
          <a:xfrm rot="4302082">
            <a:off x="2699792" y="3319728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4%</a:t>
            </a:r>
            <a:endParaRPr lang="ko-KR" alt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D4CEF0-EB73-46F7-A181-D3A5BA663CDA}"/>
              </a:ext>
            </a:extLst>
          </p:cNvPr>
          <p:cNvSpPr txBox="1"/>
          <p:nvPr/>
        </p:nvSpPr>
        <p:spPr>
          <a:xfrm rot="5677273">
            <a:off x="2964210" y="3323659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3.5%</a:t>
            </a:r>
            <a:endParaRPr lang="ko-KR" altLang="en-US" b="1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ABF5927-CA70-48B0-B384-2DABF03EED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36296" y="4520485"/>
            <a:ext cx="1698985" cy="234104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997CDD1-E086-4A5B-882F-5DE2BF45FBAA}"/>
              </a:ext>
            </a:extLst>
          </p:cNvPr>
          <p:cNvSpPr txBox="1"/>
          <p:nvPr/>
        </p:nvSpPr>
        <p:spPr>
          <a:xfrm>
            <a:off x="1320519" y="5791815"/>
            <a:ext cx="5796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치킨전문점 최다 </a:t>
            </a:r>
            <a:r>
              <a:rPr lang="ko-KR" altLang="en-US" sz="3200" dirty="0" err="1"/>
              <a:t>배달앱사용</a:t>
            </a:r>
            <a:r>
              <a:rPr lang="en-US" altLang="ko-KR" sz="3200" dirty="0"/>
              <a:t>!</a:t>
            </a:r>
            <a:endParaRPr lang="ko-KR" altLang="en-US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72D47C-806A-4147-A8CA-B9C1D5F7D6C3}"/>
              </a:ext>
            </a:extLst>
          </p:cNvPr>
          <p:cNvSpPr txBox="1"/>
          <p:nvPr/>
        </p:nvSpPr>
        <p:spPr>
          <a:xfrm>
            <a:off x="3419872" y="4773724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28.7%</a:t>
            </a:r>
            <a:endParaRPr lang="ko-KR" altLang="en-US" sz="2400" b="1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03E59B92-F767-4D55-BD73-C22C3A454DD2}"/>
              </a:ext>
            </a:extLst>
          </p:cNvPr>
          <p:cNvSpPr/>
          <p:nvPr/>
        </p:nvSpPr>
        <p:spPr>
          <a:xfrm>
            <a:off x="3110372" y="4538953"/>
            <a:ext cx="1584176" cy="922631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solidFill>
              <a:srgbClr val="FF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6A623C2-EEC9-402A-AA84-87A64B072F36}"/>
              </a:ext>
            </a:extLst>
          </p:cNvPr>
          <p:cNvSpPr txBox="1"/>
          <p:nvPr/>
        </p:nvSpPr>
        <p:spPr>
          <a:xfrm rot="17132341">
            <a:off x="3142720" y="1780745"/>
            <a:ext cx="159799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☞</a:t>
            </a:r>
            <a:r>
              <a:rPr lang="ko-KR" altLang="en-US" dirty="0"/>
              <a:t> </a:t>
            </a:r>
            <a:r>
              <a:rPr lang="ko-KR" altLang="en-US" sz="1600" dirty="0"/>
              <a:t>한식전문점</a:t>
            </a:r>
            <a:endParaRPr lang="en-US" altLang="ko-KR" sz="1600" dirty="0"/>
          </a:p>
          <a:p>
            <a:r>
              <a:rPr lang="ko-KR" altLang="en-US" sz="1600" dirty="0"/>
              <a:t>      </a:t>
            </a:r>
            <a:r>
              <a:rPr lang="ko-KR" altLang="en-US" sz="1600" dirty="0" err="1"/>
              <a:t>가장낮음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2680403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8227EF28-2AAF-4EB8-B265-0567960411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1837" y="1616939"/>
            <a:ext cx="6791660" cy="4471227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 rot="5400000">
            <a:off x="4079348" y="-4083925"/>
            <a:ext cx="982574" cy="9146736"/>
            <a:chOff x="2268759" y="836712"/>
            <a:chExt cx="3340114" cy="6858001"/>
          </a:xfrm>
        </p:grpSpPr>
        <p:sp>
          <p:nvSpPr>
            <p:cNvPr id="3" name="직사각형 2"/>
            <p:cNvSpPr/>
            <p:nvPr>
              <p:custDataLst>
                <p:tags r:id="rId1"/>
              </p:custDataLst>
            </p:nvPr>
          </p:nvSpPr>
          <p:spPr>
            <a:xfrm>
              <a:off x="2799298" y="836712"/>
              <a:ext cx="2809575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/>
            <p:cNvSpPr/>
            <p:nvPr>
              <p:custDataLst>
                <p:tags r:id="rId2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3"/>
              </p:custDataLst>
            </p:nvPr>
          </p:nvSpPr>
          <p:spPr>
            <a:xfrm>
              <a:off x="2556796" y="836713"/>
              <a:ext cx="2317729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4"/>
              </p:custDataLst>
            </p:nvPr>
          </p:nvSpPr>
          <p:spPr>
            <a:xfrm>
              <a:off x="2268759" y="836712"/>
              <a:ext cx="2116203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3726" y="1025107"/>
            <a:ext cx="52883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>
                <a:latin typeface="여기어때 잘난체 OTF" pitchFamily="34" charset="-127"/>
                <a:ea typeface="여기어때 잘난체 OTF" pitchFamily="34" charset="-127"/>
              </a:rPr>
              <a:t>업종별배달외식평균지출비용</a:t>
            </a:r>
            <a:r>
              <a:rPr lang="ko-KR" altLang="en-US" sz="2000" dirty="0">
                <a:latin typeface="여기어때 잘난체 OTF" pitchFamily="34" charset="-127"/>
                <a:ea typeface="여기어때 잘난체 OTF" pitchFamily="34" charset="-127"/>
              </a:rPr>
              <a:t> </a:t>
            </a:r>
            <a:r>
              <a:rPr lang="en-US" altLang="ko-KR" sz="2000" dirty="0">
                <a:latin typeface="여기어때 잘난체 OTF" pitchFamily="34" charset="-127"/>
                <a:ea typeface="여기어때 잘난체 OTF" pitchFamily="34" charset="-127"/>
              </a:rPr>
              <a:t>( </a:t>
            </a:r>
            <a:r>
              <a:rPr lang="ko-KR" altLang="en-US" sz="2000" dirty="0">
                <a:latin typeface="여기어때 잘난체 OTF" pitchFamily="34" charset="-127"/>
                <a:ea typeface="여기어때 잘난체 OTF" pitchFamily="34" charset="-127"/>
              </a:rPr>
              <a:t>막대그래프 </a:t>
            </a:r>
            <a:r>
              <a:rPr lang="en-US" altLang="ko-KR" sz="2000" dirty="0">
                <a:latin typeface="여기어때 잘난체 OTF" pitchFamily="34" charset="-127"/>
                <a:ea typeface="여기어때 잘난체 OTF" pitchFamily="34" charset="-127"/>
              </a:rPr>
              <a:t>)</a:t>
            </a:r>
            <a:endParaRPr lang="ko-KR" altLang="en-US" sz="2000" dirty="0">
              <a:latin typeface="여기어때 잘난체 OTF" pitchFamily="34" charset="-127"/>
              <a:ea typeface="여기어때 잘난체 OTF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1520" y="82889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03. EDA</a:t>
            </a:r>
            <a:endParaRPr lang="ko-KR" altLang="en-US" sz="2000" dirty="0">
              <a:solidFill>
                <a:schemeClr val="bg2">
                  <a:lumMod val="90000"/>
                </a:schemeClr>
              </a:solidFill>
              <a:latin typeface="여기어때 잘난체 OTF" pitchFamily="34" charset="-127"/>
              <a:ea typeface="여기어때 잘난체 OTF" pitchFamily="34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7FDDEB6-62DA-4580-8FCC-E244B5B03E1E}"/>
              </a:ext>
            </a:extLst>
          </p:cNvPr>
          <p:cNvSpPr txBox="1"/>
          <p:nvPr/>
        </p:nvSpPr>
        <p:spPr>
          <a:xfrm>
            <a:off x="1345663" y="6026567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기타외국식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48AD8A1-3EB2-42FA-AD86-2A7C0D2884FA}"/>
              </a:ext>
            </a:extLst>
          </p:cNvPr>
          <p:cNvSpPr txBox="1"/>
          <p:nvPr/>
        </p:nvSpPr>
        <p:spPr>
          <a:xfrm>
            <a:off x="2150668" y="5963008"/>
            <a:ext cx="864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김밥 및  </a:t>
            </a:r>
            <a:endParaRPr lang="en-US" altLang="ko-KR" sz="1000" b="1" dirty="0"/>
          </a:p>
          <a:p>
            <a:r>
              <a:rPr lang="ko-KR" altLang="en-US" sz="1000" b="1" dirty="0" err="1"/>
              <a:t>간의음식점</a:t>
            </a:r>
            <a:endParaRPr lang="ko-KR" altLang="en-US" sz="1000" b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5F479D5-191F-49CF-AE3B-4009CBB0E271}"/>
              </a:ext>
            </a:extLst>
          </p:cNvPr>
          <p:cNvSpPr txBox="1"/>
          <p:nvPr/>
        </p:nvSpPr>
        <p:spPr>
          <a:xfrm>
            <a:off x="3014764" y="5965056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서양식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D99D4D2-CBA9-4C09-847A-EA32F120F807}"/>
              </a:ext>
            </a:extLst>
          </p:cNvPr>
          <p:cNvSpPr txBox="1"/>
          <p:nvPr/>
        </p:nvSpPr>
        <p:spPr>
          <a:xfrm>
            <a:off x="3878860" y="5969686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일식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74BC688-A3DC-412A-9388-6DE6F06C3FE7}"/>
              </a:ext>
            </a:extLst>
          </p:cNvPr>
          <p:cNvSpPr txBox="1"/>
          <p:nvPr/>
        </p:nvSpPr>
        <p:spPr>
          <a:xfrm>
            <a:off x="4526932" y="5969686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중식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8626BBC-A985-48DF-BC08-F6ACA8DD2F08}"/>
              </a:ext>
            </a:extLst>
          </p:cNvPr>
          <p:cNvSpPr txBox="1"/>
          <p:nvPr/>
        </p:nvSpPr>
        <p:spPr>
          <a:xfrm>
            <a:off x="5175004" y="5969686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치킨전문점</a:t>
            </a:r>
            <a:endParaRPr lang="en-US" altLang="ko-KR" sz="100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95AEDC6-A3FE-4A26-BFFB-D0FCB1E1A99C}"/>
              </a:ext>
            </a:extLst>
          </p:cNvPr>
          <p:cNvSpPr txBox="1"/>
          <p:nvPr/>
        </p:nvSpPr>
        <p:spPr>
          <a:xfrm>
            <a:off x="6025155" y="5949622"/>
            <a:ext cx="864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피자 햄버거</a:t>
            </a:r>
            <a:endParaRPr lang="en-US" altLang="ko-KR" sz="1000" b="1" dirty="0"/>
          </a:p>
          <a:p>
            <a:r>
              <a:rPr lang="ko-KR" altLang="en-US" sz="1000" b="1" dirty="0"/>
              <a:t>샌드위치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1F1CA70-ED98-4D03-BFDE-D32E5358E39D}"/>
              </a:ext>
            </a:extLst>
          </p:cNvPr>
          <p:cNvSpPr txBox="1"/>
          <p:nvPr/>
        </p:nvSpPr>
        <p:spPr>
          <a:xfrm>
            <a:off x="6950938" y="5955654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한식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1E58FBE6-FF09-4316-86F8-B186ED2C98BA}"/>
              </a:ext>
            </a:extLst>
          </p:cNvPr>
          <p:cNvSpPr/>
          <p:nvPr/>
        </p:nvSpPr>
        <p:spPr>
          <a:xfrm>
            <a:off x="5111798" y="5816751"/>
            <a:ext cx="954234" cy="503714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304585-1567-4A30-A822-BA1363039C16}"/>
              </a:ext>
            </a:extLst>
          </p:cNvPr>
          <p:cNvSpPr txBox="1"/>
          <p:nvPr/>
        </p:nvSpPr>
        <p:spPr>
          <a:xfrm>
            <a:off x="5247920" y="5151450"/>
            <a:ext cx="12092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2</a:t>
            </a:r>
            <a:r>
              <a:rPr lang="ko-KR" altLang="en-US" sz="2800" b="1" dirty="0"/>
              <a:t>위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30F3C921-B198-4511-BA32-E98AA666EC21}"/>
              </a:ext>
            </a:extLst>
          </p:cNvPr>
          <p:cNvCxnSpPr/>
          <p:nvPr/>
        </p:nvCxnSpPr>
        <p:spPr>
          <a:xfrm>
            <a:off x="3715606" y="1879483"/>
            <a:ext cx="1710055" cy="0"/>
          </a:xfrm>
          <a:prstGeom prst="straightConnector1">
            <a:avLst/>
          </a:prstGeom>
          <a:ln w="34925">
            <a:solidFill>
              <a:srgbClr val="FF000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018FB18-C880-4A0B-A02B-2CB03B1CF263}"/>
              </a:ext>
            </a:extLst>
          </p:cNvPr>
          <p:cNvSpPr txBox="1"/>
          <p:nvPr/>
        </p:nvSpPr>
        <p:spPr>
          <a:xfrm>
            <a:off x="5508104" y="1425217"/>
            <a:ext cx="309634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위인 서양식과 별차이 없음</a:t>
            </a:r>
          </a:p>
        </p:txBody>
      </p:sp>
    </p:spTree>
    <p:extLst>
      <p:ext uri="{BB962C8B-B14F-4D97-AF65-F5344CB8AC3E}">
        <p14:creationId xmlns:p14="http://schemas.microsoft.com/office/powerpoint/2010/main" val="3080894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5400000">
            <a:off x="4079348" y="-4083925"/>
            <a:ext cx="982574" cy="9146736"/>
            <a:chOff x="2268759" y="836712"/>
            <a:chExt cx="3340114" cy="6858001"/>
          </a:xfrm>
        </p:grpSpPr>
        <p:sp>
          <p:nvSpPr>
            <p:cNvPr id="3" name="직사각형 2"/>
            <p:cNvSpPr/>
            <p:nvPr>
              <p:custDataLst>
                <p:tags r:id="rId1"/>
              </p:custDataLst>
            </p:nvPr>
          </p:nvSpPr>
          <p:spPr>
            <a:xfrm>
              <a:off x="2799298" y="836712"/>
              <a:ext cx="2809575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/>
            <p:cNvSpPr/>
            <p:nvPr>
              <p:custDataLst>
                <p:tags r:id="rId2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3"/>
              </p:custDataLst>
            </p:nvPr>
          </p:nvSpPr>
          <p:spPr>
            <a:xfrm>
              <a:off x="2556796" y="836713"/>
              <a:ext cx="2317729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4"/>
              </p:custDataLst>
            </p:nvPr>
          </p:nvSpPr>
          <p:spPr>
            <a:xfrm>
              <a:off x="2268759" y="836712"/>
              <a:ext cx="2116203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endParaRPr>
            </a:p>
          </p:txBody>
        </p: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AC99C9DA-3D3E-4DB7-A449-054EC784E6FF}"/>
              </a:ext>
            </a:extLst>
          </p:cNvPr>
          <p:cNvGrpSpPr/>
          <p:nvPr/>
        </p:nvGrpSpPr>
        <p:grpSpPr>
          <a:xfrm>
            <a:off x="4898692" y="1066031"/>
            <a:ext cx="3777763" cy="4564174"/>
            <a:chOff x="3347864" y="1144112"/>
            <a:chExt cx="2592288" cy="5463920"/>
          </a:xfrm>
        </p:grpSpPr>
        <p:pic>
          <p:nvPicPr>
            <p:cNvPr id="11" name="그림 10" descr="컴퓨터이(가) 표시된 사진&#10;&#10;자동 생성된 설명">
              <a:extLst>
                <a:ext uri="{FF2B5EF4-FFF2-40B4-BE49-F238E27FC236}">
                  <a16:creationId xmlns:a16="http://schemas.microsoft.com/office/drawing/2014/main" id="{ABA45650-6089-4704-9ECC-AC47DC804E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014" t="6457" r="34285" b="19364"/>
            <a:stretch/>
          </p:blipFill>
          <p:spPr>
            <a:xfrm>
              <a:off x="3347864" y="1412776"/>
              <a:ext cx="2592288" cy="4392488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44AE4A5-A2B5-4ECF-A19B-E9E6C4424BA3}"/>
                </a:ext>
              </a:extLst>
            </p:cNvPr>
            <p:cNvSpPr txBox="1"/>
            <p:nvPr/>
          </p:nvSpPr>
          <p:spPr>
            <a:xfrm>
              <a:off x="3383868" y="1144112"/>
              <a:ext cx="2412268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300" b="1" dirty="0"/>
                <a:t>업종별 월평균 매출액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7DA5374-E9D6-4D87-8238-57AADF85C52F}"/>
                </a:ext>
              </a:extLst>
            </p:cNvPr>
            <p:cNvSpPr txBox="1"/>
            <p:nvPr/>
          </p:nvSpPr>
          <p:spPr>
            <a:xfrm rot="16200000">
              <a:off x="3174553" y="6052179"/>
              <a:ext cx="86409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기타외국식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8679DF8-F3EE-415B-988C-9943DEF46130}"/>
                </a:ext>
              </a:extLst>
            </p:cNvPr>
            <p:cNvSpPr txBox="1"/>
            <p:nvPr/>
          </p:nvSpPr>
          <p:spPr>
            <a:xfrm rot="16200000">
              <a:off x="3438850" y="5958939"/>
              <a:ext cx="864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김밥 및</a:t>
              </a:r>
              <a:r>
                <a:rPr lang="ko-KR" altLang="en-US" sz="1000" b="1" dirty="0">
                  <a:solidFill>
                    <a:schemeClr val="bg1"/>
                  </a:solidFill>
                  <a:highlight>
                    <a:srgbClr val="FF0000"/>
                  </a:highlight>
                </a:rPr>
                <a:t>  </a:t>
              </a:r>
              <a:endParaRPr lang="en-US" altLang="ko-KR" sz="1000" b="1" dirty="0">
                <a:solidFill>
                  <a:schemeClr val="bg1"/>
                </a:solidFill>
                <a:highlight>
                  <a:srgbClr val="FF0000"/>
                </a:highlight>
              </a:endParaRPr>
            </a:p>
            <a:p>
              <a:pPr algn="ctr"/>
              <a:r>
                <a:rPr lang="ko-KR" altLang="en-US" sz="1000" b="1" dirty="0" err="1"/>
                <a:t>간의음식점</a:t>
              </a:r>
              <a:endParaRPr lang="ko-KR" altLang="en-US" sz="1000" b="1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7E55803-421A-498B-A4D4-6DA329E95F92}"/>
                </a:ext>
              </a:extLst>
            </p:cNvPr>
            <p:cNvSpPr txBox="1"/>
            <p:nvPr/>
          </p:nvSpPr>
          <p:spPr>
            <a:xfrm rot="16200000">
              <a:off x="3795665" y="5920562"/>
              <a:ext cx="8640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서양식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EF935B1-5066-4D24-9FF0-8D1C9B768469}"/>
                </a:ext>
              </a:extLst>
            </p:cNvPr>
            <p:cNvSpPr txBox="1"/>
            <p:nvPr/>
          </p:nvSpPr>
          <p:spPr>
            <a:xfrm rot="16200000">
              <a:off x="4082781" y="5851565"/>
              <a:ext cx="8640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일식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3801106-B6A9-439B-AA5A-B0CA4B2E5F1A}"/>
                </a:ext>
              </a:extLst>
            </p:cNvPr>
            <p:cNvSpPr txBox="1"/>
            <p:nvPr/>
          </p:nvSpPr>
          <p:spPr>
            <a:xfrm rot="16200000">
              <a:off x="4396223" y="5862112"/>
              <a:ext cx="8640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중식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10FCDB8D-ECA8-4768-A2B4-23FC0FC4A488}"/>
                </a:ext>
              </a:extLst>
            </p:cNvPr>
            <p:cNvSpPr txBox="1"/>
            <p:nvPr/>
          </p:nvSpPr>
          <p:spPr>
            <a:xfrm rot="16200000">
              <a:off x="4680992" y="6039836"/>
              <a:ext cx="8640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>
                  <a:highlight>
                    <a:srgbClr val="FF0000"/>
                  </a:highlight>
                </a:rPr>
                <a:t>치킨전문점</a:t>
              </a:r>
              <a:endParaRPr lang="en-US" altLang="ko-KR" sz="1000" b="1" dirty="0">
                <a:highlight>
                  <a:srgbClr val="FF0000"/>
                </a:highlight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6E761C7-3162-487A-9A38-9D78C916BD3D}"/>
                </a:ext>
              </a:extLst>
            </p:cNvPr>
            <p:cNvSpPr txBox="1"/>
            <p:nvPr/>
          </p:nvSpPr>
          <p:spPr>
            <a:xfrm rot="16200000">
              <a:off x="4982517" y="6052873"/>
              <a:ext cx="8640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피자 햄버거</a:t>
              </a:r>
              <a:endParaRPr lang="en-US" altLang="ko-KR" sz="1000" b="1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A599E22-A8DD-4BF8-8C6F-A78F5DE510D6}"/>
                </a:ext>
              </a:extLst>
            </p:cNvPr>
            <p:cNvSpPr txBox="1"/>
            <p:nvPr/>
          </p:nvSpPr>
          <p:spPr>
            <a:xfrm rot="16200000">
              <a:off x="5288077" y="5861219"/>
              <a:ext cx="8640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한식</a:t>
              </a: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F950FC13-66FB-4EFE-AA9E-B82BDF201023}"/>
              </a:ext>
            </a:extLst>
          </p:cNvPr>
          <p:cNvGrpSpPr/>
          <p:nvPr/>
        </p:nvGrpSpPr>
        <p:grpSpPr>
          <a:xfrm>
            <a:off x="467544" y="1087241"/>
            <a:ext cx="3888431" cy="4683518"/>
            <a:chOff x="197618" y="1121746"/>
            <a:chExt cx="3006230" cy="5691630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DF95FA95-66B4-440C-A218-60A1708BD645}"/>
                </a:ext>
              </a:extLst>
            </p:cNvPr>
            <p:cNvGrpSpPr/>
            <p:nvPr/>
          </p:nvGrpSpPr>
          <p:grpSpPr>
            <a:xfrm>
              <a:off x="197618" y="1121746"/>
              <a:ext cx="3006230" cy="4899541"/>
              <a:chOff x="252833" y="1664933"/>
              <a:chExt cx="2948139" cy="4693243"/>
            </a:xfrm>
          </p:grpSpPr>
          <p:pic>
            <p:nvPicPr>
              <p:cNvPr id="9" name="그림 8" descr="컴퓨터이(가) 표시된 사진&#10;&#10;자동 생성된 설명">
                <a:extLst>
                  <a:ext uri="{FF2B5EF4-FFF2-40B4-BE49-F238E27FC236}">
                    <a16:creationId xmlns:a16="http://schemas.microsoft.com/office/drawing/2014/main" id="{00BB4BB0-CBEB-464C-AF46-6C7C6407141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31" t="6457" r="66972" b="19364"/>
              <a:stretch/>
            </p:blipFill>
            <p:spPr>
              <a:xfrm>
                <a:off x="252833" y="1965688"/>
                <a:ext cx="2736288" cy="4392488"/>
              </a:xfrm>
              <a:prstGeom prst="rect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484496E-F831-4184-838E-0656177EECDF}"/>
                  </a:ext>
                </a:extLst>
              </p:cNvPr>
              <p:cNvSpPr txBox="1"/>
              <p:nvPr/>
            </p:nvSpPr>
            <p:spPr>
              <a:xfrm>
                <a:off x="252833" y="1664933"/>
                <a:ext cx="2948139" cy="280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300" b="1" dirty="0"/>
                  <a:t>업종별 매출액대비 영업이익률 </a:t>
                </a:r>
                <a:r>
                  <a:rPr lang="en-US" altLang="ko-KR" sz="1300" b="1" dirty="0"/>
                  <a:t>2018</a:t>
                </a:r>
                <a:endParaRPr lang="ko-KR" altLang="en-US" sz="1300" b="1" dirty="0"/>
              </a:p>
            </p:txBody>
          </p: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A992215C-9D46-4358-9E08-4A55D3006BA5}"/>
                </a:ext>
              </a:extLst>
            </p:cNvPr>
            <p:cNvSpPr txBox="1"/>
            <p:nvPr/>
          </p:nvSpPr>
          <p:spPr>
            <a:xfrm rot="16200000">
              <a:off x="36005" y="6257523"/>
              <a:ext cx="86409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기타외국식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EB7A93B-F470-4898-BD9F-B3F2D0DD6077}"/>
                </a:ext>
              </a:extLst>
            </p:cNvPr>
            <p:cNvSpPr txBox="1"/>
            <p:nvPr/>
          </p:nvSpPr>
          <p:spPr>
            <a:xfrm rot="16200000">
              <a:off x="300302" y="6164283"/>
              <a:ext cx="864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김밥 및</a:t>
              </a:r>
              <a:r>
                <a:rPr lang="ko-KR" altLang="en-US" sz="1000" b="1" dirty="0">
                  <a:solidFill>
                    <a:schemeClr val="bg1"/>
                  </a:solidFill>
                  <a:highlight>
                    <a:srgbClr val="FF0000"/>
                  </a:highlight>
                </a:rPr>
                <a:t>  </a:t>
              </a:r>
              <a:endParaRPr lang="en-US" altLang="ko-KR" sz="1000" b="1" dirty="0">
                <a:solidFill>
                  <a:schemeClr val="bg1"/>
                </a:solidFill>
                <a:highlight>
                  <a:srgbClr val="FF0000"/>
                </a:highlight>
              </a:endParaRPr>
            </a:p>
            <a:p>
              <a:pPr algn="ctr"/>
              <a:r>
                <a:rPr lang="ko-KR" altLang="en-US" sz="1000" b="1" dirty="0" err="1"/>
                <a:t>간의음식점</a:t>
              </a:r>
              <a:endParaRPr lang="ko-KR" altLang="en-US" sz="1000" b="1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B1B9BB05-F335-4370-8772-1694AB12EAF2}"/>
                </a:ext>
              </a:extLst>
            </p:cNvPr>
            <p:cNvSpPr txBox="1"/>
            <p:nvPr/>
          </p:nvSpPr>
          <p:spPr>
            <a:xfrm rot="16200000">
              <a:off x="690673" y="6125906"/>
              <a:ext cx="8640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서양식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6F2278E8-CB69-4F2F-9B4C-AFC9F46080D8}"/>
                </a:ext>
              </a:extLst>
            </p:cNvPr>
            <p:cNvSpPr txBox="1"/>
            <p:nvPr/>
          </p:nvSpPr>
          <p:spPr>
            <a:xfrm rot="16200000">
              <a:off x="1002956" y="6056909"/>
              <a:ext cx="8640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일식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89CE159-C211-4779-8E01-B1E1E79FAA75}"/>
                </a:ext>
              </a:extLst>
            </p:cNvPr>
            <p:cNvSpPr txBox="1"/>
            <p:nvPr/>
          </p:nvSpPr>
          <p:spPr>
            <a:xfrm rot="16200000">
              <a:off x="1316398" y="6067456"/>
              <a:ext cx="8640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중식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B7C03376-D9F5-4BA0-AF47-A2AC6E2F80CD}"/>
                </a:ext>
              </a:extLst>
            </p:cNvPr>
            <p:cNvSpPr txBox="1"/>
            <p:nvPr/>
          </p:nvSpPr>
          <p:spPr>
            <a:xfrm rot="16200000">
              <a:off x="1601167" y="6245180"/>
              <a:ext cx="8640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>
                  <a:highlight>
                    <a:srgbClr val="FF0000"/>
                  </a:highlight>
                </a:rPr>
                <a:t>치킨전문점</a:t>
              </a:r>
              <a:endParaRPr lang="en-US" altLang="ko-KR" sz="1000" b="1" dirty="0">
                <a:highlight>
                  <a:srgbClr val="FF0000"/>
                </a:highlight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AB7B5699-7C7C-4ADE-BF7E-E12C355E2BF3}"/>
                </a:ext>
              </a:extLst>
            </p:cNvPr>
            <p:cNvSpPr txBox="1"/>
            <p:nvPr/>
          </p:nvSpPr>
          <p:spPr>
            <a:xfrm rot="16200000">
              <a:off x="1936248" y="6258217"/>
              <a:ext cx="8640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피자 햄버거</a:t>
              </a:r>
              <a:endParaRPr lang="en-US" altLang="ko-KR" sz="1000" b="1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1E4FD66E-7284-49E5-B50A-9A141DA642AA}"/>
                </a:ext>
              </a:extLst>
            </p:cNvPr>
            <p:cNvSpPr txBox="1"/>
            <p:nvPr/>
          </p:nvSpPr>
          <p:spPr>
            <a:xfrm rot="16200000">
              <a:off x="2266975" y="6066563"/>
              <a:ext cx="8640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한식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5B9590E-953B-4F4B-AB72-B709358F9426}"/>
              </a:ext>
            </a:extLst>
          </p:cNvPr>
          <p:cNvSpPr txBox="1"/>
          <p:nvPr/>
        </p:nvSpPr>
        <p:spPr>
          <a:xfrm>
            <a:off x="1619672" y="5877272"/>
            <a:ext cx="640871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/>
              <a:t>치킨전문점의 비교적 낮은 영업이익률과 월평균 매출액</a:t>
            </a: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82C62C5F-2407-442B-9BF9-FC66ABB056A6}"/>
              </a:ext>
            </a:extLst>
          </p:cNvPr>
          <p:cNvSpPr/>
          <p:nvPr/>
        </p:nvSpPr>
        <p:spPr>
          <a:xfrm>
            <a:off x="2445767" y="2396240"/>
            <a:ext cx="792088" cy="503714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8F87E5C3-AB55-4FA3-A99C-E94D25331AB2}"/>
              </a:ext>
            </a:extLst>
          </p:cNvPr>
          <p:cNvSpPr/>
          <p:nvPr/>
        </p:nvSpPr>
        <p:spPr>
          <a:xfrm>
            <a:off x="7061242" y="2753991"/>
            <a:ext cx="792088" cy="503714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8958B8D-649D-49DC-BB54-9B57DA01B9CC}"/>
              </a:ext>
            </a:extLst>
          </p:cNvPr>
          <p:cNvSpPr txBox="1"/>
          <p:nvPr/>
        </p:nvSpPr>
        <p:spPr>
          <a:xfrm>
            <a:off x="251520" y="82889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03. EDA</a:t>
            </a:r>
            <a:endParaRPr lang="ko-KR" altLang="en-US" sz="2000" dirty="0">
              <a:solidFill>
                <a:schemeClr val="bg2">
                  <a:lumMod val="90000"/>
                </a:schemeClr>
              </a:solidFill>
              <a:latin typeface="여기어때 잘난체 OTF" pitchFamily="34" charset="-127"/>
              <a:ea typeface="여기어때 잘난체 OTF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07845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5400000">
            <a:off x="4082081" y="-4082081"/>
            <a:ext cx="982574" cy="9146736"/>
            <a:chOff x="2268759" y="836712"/>
            <a:chExt cx="3340114" cy="6858001"/>
          </a:xfrm>
        </p:grpSpPr>
        <p:sp>
          <p:nvSpPr>
            <p:cNvPr id="3" name="직사각형 2"/>
            <p:cNvSpPr/>
            <p:nvPr>
              <p:custDataLst>
                <p:tags r:id="rId1"/>
              </p:custDataLst>
            </p:nvPr>
          </p:nvSpPr>
          <p:spPr>
            <a:xfrm>
              <a:off x="2799298" y="836712"/>
              <a:ext cx="2809575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/>
            <p:cNvSpPr/>
            <p:nvPr>
              <p:custDataLst>
                <p:tags r:id="rId2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3"/>
              </p:custDataLst>
            </p:nvPr>
          </p:nvSpPr>
          <p:spPr>
            <a:xfrm>
              <a:off x="2556796" y="836713"/>
              <a:ext cx="2317729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4"/>
              </p:custDataLst>
            </p:nvPr>
          </p:nvSpPr>
          <p:spPr>
            <a:xfrm>
              <a:off x="2268759" y="836712"/>
              <a:ext cx="2116203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810" y="1312855"/>
            <a:ext cx="3960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여기어때 잘난체 OTF" pitchFamily="34" charset="-127"/>
                <a:ea typeface="여기어때 잘난체 OTF" pitchFamily="34" charset="-127"/>
              </a:rPr>
              <a:t>업종전환경험여부 </a:t>
            </a:r>
            <a:r>
              <a:rPr lang="en-US" altLang="ko-KR" sz="2000" dirty="0">
                <a:latin typeface="여기어때 잘난체 OTF" pitchFamily="34" charset="-127"/>
                <a:ea typeface="여기어때 잘난체 OTF" pitchFamily="34" charset="-127"/>
              </a:rPr>
              <a:t>( </a:t>
            </a:r>
            <a:r>
              <a:rPr lang="ko-KR" altLang="en-US" sz="2000" dirty="0">
                <a:latin typeface="여기어때 잘난체 OTF" pitchFamily="34" charset="-127"/>
                <a:ea typeface="여기어때 잘난체 OTF" pitchFamily="34" charset="-127"/>
              </a:rPr>
              <a:t>원그래프 </a:t>
            </a:r>
            <a:r>
              <a:rPr lang="en-US" altLang="ko-KR" sz="2000" dirty="0">
                <a:latin typeface="여기어때 잘난체 OTF" pitchFamily="34" charset="-127"/>
                <a:ea typeface="여기어때 잘난체 OTF" pitchFamily="34" charset="-127"/>
              </a:rPr>
              <a:t>)</a:t>
            </a:r>
            <a:endParaRPr lang="ko-KR" altLang="en-US" sz="2000" dirty="0">
              <a:latin typeface="여기어때 잘난체 OTF" pitchFamily="34" charset="-127"/>
              <a:ea typeface="여기어때 잘난체 OTF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1520" y="82889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03. EDA</a:t>
            </a:r>
            <a:endParaRPr lang="ko-KR" altLang="en-US" sz="2000" dirty="0">
              <a:solidFill>
                <a:schemeClr val="bg2">
                  <a:lumMod val="90000"/>
                </a:schemeClr>
              </a:solidFill>
              <a:latin typeface="여기어때 잘난체 OTF" pitchFamily="34" charset="-127"/>
              <a:ea typeface="여기어때 잘난체 OTF" pitchFamily="34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2021D6FD-E737-47D6-9C16-25D86DDC28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878527"/>
            <a:ext cx="4230060" cy="3818667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F60341A3-C1A4-4BDC-A15C-D367DA9D42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85183" y="5173788"/>
            <a:ext cx="1089754" cy="165368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B82679A-8501-4F23-BEB0-8D892F921DC1}"/>
              </a:ext>
            </a:extLst>
          </p:cNvPr>
          <p:cNvSpPr txBox="1"/>
          <p:nvPr/>
        </p:nvSpPr>
        <p:spPr>
          <a:xfrm>
            <a:off x="1006552" y="2885472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22.1%</a:t>
            </a:r>
            <a:endParaRPr lang="ko-KR" alt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BA02F4F-F556-4AE6-BCA2-3246535FE6B8}"/>
              </a:ext>
            </a:extLst>
          </p:cNvPr>
          <p:cNvSpPr txBox="1"/>
          <p:nvPr/>
        </p:nvSpPr>
        <p:spPr>
          <a:xfrm>
            <a:off x="2057813" y="2748072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11.7%</a:t>
            </a:r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41EABC0-CE2D-4127-BE82-D6AD295E3562}"/>
              </a:ext>
            </a:extLst>
          </p:cNvPr>
          <p:cNvSpPr txBox="1"/>
          <p:nvPr/>
        </p:nvSpPr>
        <p:spPr>
          <a:xfrm>
            <a:off x="2605063" y="3244334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12.5%</a:t>
            </a:r>
            <a:endParaRPr lang="ko-KR" alt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B14C0E9-EE64-4F27-9CD1-16EAA637345C}"/>
              </a:ext>
            </a:extLst>
          </p:cNvPr>
          <p:cNvSpPr txBox="1"/>
          <p:nvPr/>
        </p:nvSpPr>
        <p:spPr>
          <a:xfrm>
            <a:off x="2777466" y="3898622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12.9%</a:t>
            </a:r>
            <a:endParaRPr lang="ko-KR" alt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A7D4D2-E388-443F-84F8-E8F5F1E2EF41}"/>
              </a:ext>
            </a:extLst>
          </p:cNvPr>
          <p:cNvSpPr txBox="1"/>
          <p:nvPr/>
        </p:nvSpPr>
        <p:spPr>
          <a:xfrm rot="2858403">
            <a:off x="2272310" y="4507276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7.6%</a:t>
            </a:r>
            <a:endParaRPr lang="ko-KR" alt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1A1C0DE-9BDE-4CB2-B64E-10454C0AD898}"/>
              </a:ext>
            </a:extLst>
          </p:cNvPr>
          <p:cNvSpPr txBox="1"/>
          <p:nvPr/>
        </p:nvSpPr>
        <p:spPr>
          <a:xfrm rot="278851">
            <a:off x="1511756" y="4480047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16.2%</a:t>
            </a:r>
            <a:endParaRPr lang="ko-KR" alt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B7E7E38-EA24-4ED4-8F44-F425357BB412}"/>
              </a:ext>
            </a:extLst>
          </p:cNvPr>
          <p:cNvSpPr txBox="1"/>
          <p:nvPr/>
        </p:nvSpPr>
        <p:spPr>
          <a:xfrm rot="19627627">
            <a:off x="854620" y="4051424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7.9%</a:t>
            </a:r>
            <a:endParaRPr lang="ko-KR" alt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0D560DF-C05C-40A8-A3CF-204EFD426C5B}"/>
              </a:ext>
            </a:extLst>
          </p:cNvPr>
          <p:cNvSpPr txBox="1"/>
          <p:nvPr/>
        </p:nvSpPr>
        <p:spPr>
          <a:xfrm rot="21040618">
            <a:off x="762471" y="3672410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9.1%</a:t>
            </a:r>
            <a:endParaRPr lang="ko-KR" altLang="en-US" dirty="0"/>
          </a:p>
        </p:txBody>
      </p:sp>
      <p:sp>
        <p:nvSpPr>
          <p:cNvPr id="7168" name="TextBox 7167">
            <a:extLst>
              <a:ext uri="{FF2B5EF4-FFF2-40B4-BE49-F238E27FC236}">
                <a16:creationId xmlns:a16="http://schemas.microsoft.com/office/drawing/2014/main" id="{1459B29C-703A-4E81-8B69-9595A55321FB}"/>
              </a:ext>
            </a:extLst>
          </p:cNvPr>
          <p:cNvSpPr txBox="1"/>
          <p:nvPr/>
        </p:nvSpPr>
        <p:spPr>
          <a:xfrm>
            <a:off x="134810" y="5853385"/>
            <a:ext cx="345638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/>
              <a:t>치킨전문점은 비교적 </a:t>
            </a:r>
            <a:r>
              <a:rPr lang="ko-KR" altLang="en-US" dirty="0" err="1"/>
              <a:t>낮은비율</a:t>
            </a:r>
            <a:endParaRPr lang="ko-KR" altLang="en-US" dirty="0"/>
          </a:p>
        </p:txBody>
      </p:sp>
      <p:sp>
        <p:nvSpPr>
          <p:cNvPr id="7171" name="TextBox 7170">
            <a:extLst>
              <a:ext uri="{FF2B5EF4-FFF2-40B4-BE49-F238E27FC236}">
                <a16:creationId xmlns:a16="http://schemas.microsoft.com/office/drawing/2014/main" id="{715C4DA4-6B0B-423B-92A9-4271373740BF}"/>
              </a:ext>
            </a:extLst>
          </p:cNvPr>
          <p:cNvSpPr txBox="1"/>
          <p:nvPr/>
        </p:nvSpPr>
        <p:spPr>
          <a:xfrm>
            <a:off x="5063324" y="1312855"/>
            <a:ext cx="39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치킨전문점 사장님의 업종전환 이유</a:t>
            </a:r>
          </a:p>
        </p:txBody>
      </p:sp>
      <p:pic>
        <p:nvPicPr>
          <p:cNvPr id="7173" name="그림 7172">
            <a:extLst>
              <a:ext uri="{FF2B5EF4-FFF2-40B4-BE49-F238E27FC236}">
                <a16:creationId xmlns:a16="http://schemas.microsoft.com/office/drawing/2014/main" id="{A2AAE945-AFBC-4FA0-BFB3-29F8522922C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47410" y="2080788"/>
            <a:ext cx="3876353" cy="3616406"/>
          </a:xfrm>
          <a:prstGeom prst="rect">
            <a:avLst/>
          </a:prstGeom>
        </p:spPr>
      </p:pic>
      <p:sp>
        <p:nvSpPr>
          <p:cNvPr id="7169" name="화살표: 오른쪽 7168">
            <a:extLst>
              <a:ext uri="{FF2B5EF4-FFF2-40B4-BE49-F238E27FC236}">
                <a16:creationId xmlns:a16="http://schemas.microsoft.com/office/drawing/2014/main" id="{8CE3CE75-13B9-406F-9C92-D782A48A14F3}"/>
              </a:ext>
            </a:extLst>
          </p:cNvPr>
          <p:cNvSpPr/>
          <p:nvPr/>
        </p:nvSpPr>
        <p:spPr>
          <a:xfrm>
            <a:off x="4126171" y="3397136"/>
            <a:ext cx="1089754" cy="838954"/>
          </a:xfrm>
          <a:prstGeom prst="rightArrow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7175" name="TextBox 7174">
            <a:extLst>
              <a:ext uri="{FF2B5EF4-FFF2-40B4-BE49-F238E27FC236}">
                <a16:creationId xmlns:a16="http://schemas.microsoft.com/office/drawing/2014/main" id="{217093FF-F7B1-4B23-BACD-3B042BA6E7AB}"/>
              </a:ext>
            </a:extLst>
          </p:cNvPr>
          <p:cNvSpPr txBox="1"/>
          <p:nvPr/>
        </p:nvSpPr>
        <p:spPr>
          <a:xfrm>
            <a:off x="7308304" y="3070138"/>
            <a:ext cx="17154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영업이익감소</a:t>
            </a:r>
            <a:endParaRPr lang="en-US" altLang="ko-KR" dirty="0"/>
          </a:p>
          <a:p>
            <a:r>
              <a:rPr lang="en-US" altLang="ko-KR" dirty="0"/>
              <a:t>34.3%</a:t>
            </a:r>
            <a:endParaRPr lang="ko-KR" alt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940A9FA-6BA7-42B7-9A82-923075F73CA4}"/>
              </a:ext>
            </a:extLst>
          </p:cNvPr>
          <p:cNvSpPr txBox="1"/>
          <p:nvPr/>
        </p:nvSpPr>
        <p:spPr>
          <a:xfrm>
            <a:off x="6478452" y="4569365"/>
            <a:ext cx="17154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동종업종 경쟁</a:t>
            </a:r>
            <a:endParaRPr lang="en-US" altLang="ko-KR" dirty="0"/>
          </a:p>
          <a:p>
            <a:r>
              <a:rPr lang="en-US" altLang="ko-KR" dirty="0"/>
              <a:t>29.8%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7354E0D-62A5-4130-B06C-A9E5075456F2}"/>
              </a:ext>
            </a:extLst>
          </p:cNvPr>
          <p:cNvSpPr txBox="1"/>
          <p:nvPr/>
        </p:nvSpPr>
        <p:spPr>
          <a:xfrm>
            <a:off x="5777562" y="3575456"/>
            <a:ext cx="117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기타 </a:t>
            </a:r>
            <a:endParaRPr lang="en-US" altLang="ko-KR" dirty="0"/>
          </a:p>
          <a:p>
            <a:r>
              <a:rPr lang="en-US" altLang="ko-KR" dirty="0"/>
              <a:t>24.98%</a:t>
            </a:r>
          </a:p>
        </p:txBody>
      </p:sp>
      <p:sp>
        <p:nvSpPr>
          <p:cNvPr id="7177" name="TextBox 7176">
            <a:extLst>
              <a:ext uri="{FF2B5EF4-FFF2-40B4-BE49-F238E27FC236}">
                <a16:creationId xmlns:a16="http://schemas.microsoft.com/office/drawing/2014/main" id="{2CB241F9-A95F-4412-91EA-93610B8F6362}"/>
              </a:ext>
            </a:extLst>
          </p:cNvPr>
          <p:cNvSpPr txBox="1"/>
          <p:nvPr/>
        </p:nvSpPr>
        <p:spPr>
          <a:xfrm rot="19601748">
            <a:off x="6433294" y="2115302"/>
            <a:ext cx="46981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/>
              <a:t>구인의어려움</a:t>
            </a:r>
            <a:endParaRPr lang="ko-KR" altLang="en-US" sz="1400" dirty="0"/>
          </a:p>
        </p:txBody>
      </p:sp>
      <p:sp>
        <p:nvSpPr>
          <p:cNvPr id="7179" name="TextBox 7178">
            <a:extLst>
              <a:ext uri="{FF2B5EF4-FFF2-40B4-BE49-F238E27FC236}">
                <a16:creationId xmlns:a16="http://schemas.microsoft.com/office/drawing/2014/main" id="{781EE0D6-96CF-406B-8190-57B04596D2DA}"/>
              </a:ext>
            </a:extLst>
          </p:cNvPr>
          <p:cNvSpPr txBox="1"/>
          <p:nvPr/>
        </p:nvSpPr>
        <p:spPr>
          <a:xfrm>
            <a:off x="6596109" y="2469421"/>
            <a:ext cx="712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11%</a:t>
            </a:r>
            <a:endParaRPr lang="ko-KR" altLang="en-US" dirty="0"/>
          </a:p>
        </p:txBody>
      </p:sp>
      <p:sp>
        <p:nvSpPr>
          <p:cNvPr id="7180" name="타원 7179">
            <a:extLst>
              <a:ext uri="{FF2B5EF4-FFF2-40B4-BE49-F238E27FC236}">
                <a16:creationId xmlns:a16="http://schemas.microsoft.com/office/drawing/2014/main" id="{107BA863-FA50-47BF-B0E3-9F0886FCFF10}"/>
              </a:ext>
            </a:extLst>
          </p:cNvPr>
          <p:cNvSpPr/>
          <p:nvPr/>
        </p:nvSpPr>
        <p:spPr>
          <a:xfrm>
            <a:off x="2452080" y="3684143"/>
            <a:ext cx="1445175" cy="752752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31687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5400000">
            <a:off x="4082081" y="-4082081"/>
            <a:ext cx="982574" cy="9146736"/>
            <a:chOff x="2268759" y="836712"/>
            <a:chExt cx="3340114" cy="6858001"/>
          </a:xfrm>
        </p:grpSpPr>
        <p:sp>
          <p:nvSpPr>
            <p:cNvPr id="3" name="직사각형 2"/>
            <p:cNvSpPr/>
            <p:nvPr>
              <p:custDataLst>
                <p:tags r:id="rId1"/>
              </p:custDataLst>
            </p:nvPr>
          </p:nvSpPr>
          <p:spPr>
            <a:xfrm>
              <a:off x="2799298" y="836712"/>
              <a:ext cx="2809575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/>
            <p:cNvSpPr/>
            <p:nvPr>
              <p:custDataLst>
                <p:tags r:id="rId2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3"/>
              </p:custDataLst>
            </p:nvPr>
          </p:nvSpPr>
          <p:spPr>
            <a:xfrm>
              <a:off x="2556796" y="836713"/>
              <a:ext cx="2317729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4"/>
              </p:custDataLst>
            </p:nvPr>
          </p:nvSpPr>
          <p:spPr>
            <a:xfrm>
              <a:off x="2268759" y="836712"/>
              <a:ext cx="2116203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810" y="1312855"/>
            <a:ext cx="40771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여기어때 잘난체 OTF" pitchFamily="34" charset="-127"/>
                <a:ea typeface="여기어때 잘난체 OTF" pitchFamily="34" charset="-127"/>
              </a:rPr>
              <a:t>치킨집을 이용하는 남</a:t>
            </a:r>
            <a:r>
              <a:rPr lang="en-US" altLang="ko-KR" sz="2000" dirty="0">
                <a:latin typeface="여기어때 잘난체 OTF" pitchFamily="34" charset="-127"/>
                <a:ea typeface="여기어때 잘난체 OTF" pitchFamily="34" charset="-127"/>
              </a:rPr>
              <a:t>,</a:t>
            </a:r>
            <a:r>
              <a:rPr lang="ko-KR" altLang="en-US" sz="2000" dirty="0">
                <a:latin typeface="여기어때 잘난체 OTF" pitchFamily="34" charset="-127"/>
                <a:ea typeface="여기어때 잘난체 OTF" pitchFamily="34" charset="-127"/>
              </a:rPr>
              <a:t>여 성별비율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51520" y="82889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02. EDA</a:t>
            </a:r>
            <a:endParaRPr lang="ko-KR" altLang="en-US" sz="2000" dirty="0">
              <a:solidFill>
                <a:schemeClr val="bg2">
                  <a:lumMod val="90000"/>
                </a:schemeClr>
              </a:solidFill>
              <a:latin typeface="여기어때 잘난체 OTF" pitchFamily="34" charset="-127"/>
              <a:ea typeface="여기어때 잘난체 OTF" pitchFamily="34" charset="-127"/>
            </a:endParaRPr>
          </a:p>
        </p:txBody>
      </p:sp>
      <p:sp>
        <p:nvSpPr>
          <p:cNvPr id="7171" name="TextBox 7170">
            <a:extLst>
              <a:ext uri="{FF2B5EF4-FFF2-40B4-BE49-F238E27FC236}">
                <a16:creationId xmlns:a16="http://schemas.microsoft.com/office/drawing/2014/main" id="{715C4DA4-6B0B-423B-92A9-4271373740BF}"/>
              </a:ext>
            </a:extLst>
          </p:cNvPr>
          <p:cNvSpPr txBox="1"/>
          <p:nvPr/>
        </p:nvSpPr>
        <p:spPr>
          <a:xfrm>
            <a:off x="4644008" y="1312855"/>
            <a:ext cx="4379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치킨집을 이용하는 사람들의 나이비율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BAAF644-5862-4F4E-8A64-D70FFFC48A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2061564"/>
            <a:ext cx="3827426" cy="358251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053606F-9C3B-4A02-9DC1-FEE807C825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39536" y="4797152"/>
            <a:ext cx="662997" cy="7011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E621F17-CAF7-41A8-9D2E-F61FA8F48F2D}"/>
              </a:ext>
            </a:extLst>
          </p:cNvPr>
          <p:cNvSpPr txBox="1"/>
          <p:nvPr/>
        </p:nvSpPr>
        <p:spPr>
          <a:xfrm>
            <a:off x="683568" y="3492142"/>
            <a:ext cx="1008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45.9%</a:t>
            </a:r>
          </a:p>
          <a:p>
            <a:r>
              <a:rPr lang="ko-KR" altLang="en-US" sz="2000" dirty="0"/>
              <a:t>남성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EDC9E4-7EA9-436F-82B7-1813CE6ECEB7}"/>
              </a:ext>
            </a:extLst>
          </p:cNvPr>
          <p:cNvSpPr txBox="1"/>
          <p:nvPr/>
        </p:nvSpPr>
        <p:spPr>
          <a:xfrm>
            <a:off x="2307204" y="3692197"/>
            <a:ext cx="1260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54.1%</a:t>
            </a:r>
          </a:p>
          <a:p>
            <a:r>
              <a:rPr lang="ko-KR" altLang="en-US" sz="2400" dirty="0"/>
              <a:t>여성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83C956-6D88-4594-BE01-7BE816055652}"/>
              </a:ext>
            </a:extLst>
          </p:cNvPr>
          <p:cNvSpPr txBox="1"/>
          <p:nvPr/>
        </p:nvSpPr>
        <p:spPr>
          <a:xfrm>
            <a:off x="1192844" y="5753717"/>
            <a:ext cx="1440160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여성</a:t>
            </a:r>
            <a:r>
              <a:rPr lang="en-US" altLang="ko-KR" sz="2000" dirty="0"/>
              <a:t>&gt;</a:t>
            </a:r>
            <a:r>
              <a:rPr lang="ko-KR" altLang="en-US" sz="2000" dirty="0"/>
              <a:t>남성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C3B7605-BC9A-4590-9575-C8911F099C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85465" y="1994846"/>
            <a:ext cx="3827426" cy="349898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91FECA2-1FB8-4BD7-9B30-DA678921806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35692" y="4659979"/>
            <a:ext cx="990686" cy="97544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138522D-4A1B-42CB-8BE1-CC92DB14A41C}"/>
              </a:ext>
            </a:extLst>
          </p:cNvPr>
          <p:cNvSpPr txBox="1"/>
          <p:nvPr/>
        </p:nvSpPr>
        <p:spPr>
          <a:xfrm>
            <a:off x="5255379" y="2687596"/>
            <a:ext cx="14401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22.2%</a:t>
            </a:r>
          </a:p>
          <a:p>
            <a:r>
              <a:rPr lang="en-US" altLang="ko-KR" dirty="0"/>
              <a:t>10</a:t>
            </a:r>
            <a:r>
              <a:rPr lang="ko-KR" altLang="en-US" dirty="0"/>
              <a:t>대</a:t>
            </a:r>
            <a:r>
              <a:rPr lang="en-US" altLang="ko-KR" dirty="0"/>
              <a:t>20</a:t>
            </a:r>
            <a:r>
              <a:rPr lang="ko-KR" altLang="en-US" dirty="0"/>
              <a:t>대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4277340-5D24-46B1-B0DA-5DF8451343AE}"/>
              </a:ext>
            </a:extLst>
          </p:cNvPr>
          <p:cNvSpPr txBox="1"/>
          <p:nvPr/>
        </p:nvSpPr>
        <p:spPr>
          <a:xfrm>
            <a:off x="5766246" y="4207640"/>
            <a:ext cx="144016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64%</a:t>
            </a:r>
          </a:p>
          <a:p>
            <a:r>
              <a:rPr lang="en-US" altLang="ko-KR" dirty="0"/>
              <a:t>30</a:t>
            </a:r>
            <a:r>
              <a:rPr lang="ko-KR" altLang="en-US" dirty="0"/>
              <a:t>대</a:t>
            </a:r>
            <a:r>
              <a:rPr lang="en-US" altLang="ko-KR" dirty="0"/>
              <a:t>40</a:t>
            </a:r>
            <a:r>
              <a:rPr lang="ko-KR" altLang="en-US" dirty="0"/>
              <a:t>대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0F4C521-F6E0-47D9-96DE-9AC93F96C406}"/>
              </a:ext>
            </a:extLst>
          </p:cNvPr>
          <p:cNvSpPr txBox="1"/>
          <p:nvPr/>
        </p:nvSpPr>
        <p:spPr>
          <a:xfrm>
            <a:off x="6609395" y="2403848"/>
            <a:ext cx="144016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13.8%</a:t>
            </a:r>
          </a:p>
          <a:p>
            <a:r>
              <a:rPr lang="en-US" altLang="ko-KR" sz="1600" dirty="0"/>
              <a:t>50</a:t>
            </a:r>
            <a:r>
              <a:rPr lang="ko-KR" altLang="en-US" sz="1600" dirty="0"/>
              <a:t>대 이상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BE9EDDD-256E-4BF3-8D28-F44C8D351E4F}"/>
              </a:ext>
            </a:extLst>
          </p:cNvPr>
          <p:cNvSpPr txBox="1"/>
          <p:nvPr/>
        </p:nvSpPr>
        <p:spPr>
          <a:xfrm>
            <a:off x="4781826" y="5715708"/>
            <a:ext cx="3827426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30</a:t>
            </a:r>
            <a:r>
              <a:rPr lang="ko-KR" altLang="en-US" sz="2000" dirty="0"/>
              <a:t>대</a:t>
            </a:r>
            <a:r>
              <a:rPr lang="en-US" altLang="ko-KR" sz="2000" dirty="0"/>
              <a:t>40</a:t>
            </a:r>
            <a:r>
              <a:rPr lang="ko-KR" altLang="en-US" sz="2000" dirty="0"/>
              <a:t>대</a:t>
            </a:r>
            <a:r>
              <a:rPr lang="en-US" altLang="ko-KR" sz="2000" dirty="0"/>
              <a:t>&gt;10</a:t>
            </a:r>
            <a:r>
              <a:rPr lang="ko-KR" altLang="en-US" sz="2000" dirty="0"/>
              <a:t>대</a:t>
            </a:r>
            <a:r>
              <a:rPr lang="en-US" altLang="ko-KR" sz="2000" dirty="0"/>
              <a:t>20</a:t>
            </a:r>
            <a:r>
              <a:rPr lang="ko-KR" altLang="en-US" sz="2000" dirty="0"/>
              <a:t>대</a:t>
            </a:r>
            <a:r>
              <a:rPr lang="en-US" altLang="ko-KR" sz="2000" dirty="0"/>
              <a:t>&gt;50</a:t>
            </a:r>
            <a:r>
              <a:rPr lang="ko-KR" altLang="en-US" sz="2000" dirty="0" err="1"/>
              <a:t>대이상</a:t>
            </a:r>
            <a:endParaRPr lang="ko-KR" altLang="en-US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1B69C9-872D-4678-9E2A-E40AC04C9D07}"/>
              </a:ext>
            </a:extLst>
          </p:cNvPr>
          <p:cNvSpPr txBox="1"/>
          <p:nvPr/>
        </p:nvSpPr>
        <p:spPr>
          <a:xfrm>
            <a:off x="1475656" y="6327292"/>
            <a:ext cx="777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-&gt;</a:t>
            </a:r>
            <a:r>
              <a:rPr lang="ko-KR" altLang="en-US" dirty="0"/>
              <a:t> </a:t>
            </a:r>
            <a:r>
              <a:rPr lang="en-US" altLang="ko-KR" dirty="0"/>
              <a:t>40</a:t>
            </a:r>
            <a:r>
              <a:rPr lang="ko-KR" altLang="en-US" dirty="0"/>
              <a:t>대 이하의 연령대를 타겟으로 창업을 준비해야 함</a:t>
            </a:r>
          </a:p>
        </p:txBody>
      </p:sp>
    </p:spTree>
    <p:extLst>
      <p:ext uri="{BB962C8B-B14F-4D97-AF65-F5344CB8AC3E}">
        <p14:creationId xmlns:p14="http://schemas.microsoft.com/office/powerpoint/2010/main" val="1758533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5400000">
            <a:off x="4079348" y="-4083925"/>
            <a:ext cx="982574" cy="9146736"/>
            <a:chOff x="2268759" y="836712"/>
            <a:chExt cx="3340114" cy="6858001"/>
          </a:xfrm>
        </p:grpSpPr>
        <p:sp>
          <p:nvSpPr>
            <p:cNvPr id="3" name="직사각형 2"/>
            <p:cNvSpPr/>
            <p:nvPr>
              <p:custDataLst>
                <p:tags r:id="rId1"/>
              </p:custDataLst>
            </p:nvPr>
          </p:nvSpPr>
          <p:spPr>
            <a:xfrm>
              <a:off x="2799298" y="836712"/>
              <a:ext cx="2809575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/>
            <p:cNvSpPr/>
            <p:nvPr>
              <p:custDataLst>
                <p:tags r:id="rId2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3"/>
              </p:custDataLst>
            </p:nvPr>
          </p:nvSpPr>
          <p:spPr>
            <a:xfrm>
              <a:off x="2556796" y="836713"/>
              <a:ext cx="2317729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4"/>
              </p:custDataLst>
            </p:nvPr>
          </p:nvSpPr>
          <p:spPr>
            <a:xfrm>
              <a:off x="2268759" y="836712"/>
              <a:ext cx="2116203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5FDCA76-7483-4D49-8DC0-A083DA66BEF6}"/>
              </a:ext>
            </a:extLst>
          </p:cNvPr>
          <p:cNvGrpSpPr/>
          <p:nvPr/>
        </p:nvGrpSpPr>
        <p:grpSpPr>
          <a:xfrm>
            <a:off x="-11122" y="1072320"/>
            <a:ext cx="9146733" cy="4411869"/>
            <a:chOff x="171158" y="1542104"/>
            <a:chExt cx="9108504" cy="4411869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69E867D-C8AF-4C04-AC40-6F4638522186}"/>
                </a:ext>
              </a:extLst>
            </p:cNvPr>
            <p:cNvGrpSpPr/>
            <p:nvPr/>
          </p:nvGrpSpPr>
          <p:grpSpPr>
            <a:xfrm>
              <a:off x="171158" y="1916832"/>
              <a:ext cx="9108504" cy="4037141"/>
              <a:chOff x="27142" y="1510457"/>
              <a:chExt cx="9108504" cy="4037141"/>
            </a:xfrm>
          </p:grpSpPr>
          <p:pic>
            <p:nvPicPr>
              <p:cNvPr id="9" name="그림 8" descr="스크린샷, 컴퓨터이(가) 표시된 사진&#10;&#10;자동 생성된 설명">
                <a:extLst>
                  <a:ext uri="{FF2B5EF4-FFF2-40B4-BE49-F238E27FC236}">
                    <a16:creationId xmlns:a16="http://schemas.microsoft.com/office/drawing/2014/main" id="{8FEA8A68-4164-4BE5-9A0A-8098E2C91EF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917" t="5127" r="819" b="29181"/>
              <a:stretch/>
            </p:blipFill>
            <p:spPr>
              <a:xfrm>
                <a:off x="179512" y="1510457"/>
                <a:ext cx="8784976" cy="3837086"/>
              </a:xfrm>
              <a:prstGeom prst="rect">
                <a:avLst/>
              </a:prstGeom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24E8B13-8EB1-47AB-94B8-4E00293AF86A}"/>
                  </a:ext>
                </a:extLst>
              </p:cNvPr>
              <p:cNvSpPr txBox="1"/>
              <p:nvPr/>
            </p:nvSpPr>
            <p:spPr>
              <a:xfrm>
                <a:off x="27142" y="5347543"/>
                <a:ext cx="9108504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700" dirty="0"/>
                  <a:t>강남구   강동구  강북구   강서구   관악구   광진구   구로구  금천구  노원구  도봉구  동대문구  동작구  마포구  서대문구  서초구  성동구  성북구  송파구  양천구  영등포구  용산구  은평구  종로구  중구  중랑구   </a:t>
                </a: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2E80A4F-ECA7-4FE9-BBD3-37D7C1D97A1D}"/>
                </a:ext>
              </a:extLst>
            </p:cNvPr>
            <p:cNvSpPr txBox="1"/>
            <p:nvPr/>
          </p:nvSpPr>
          <p:spPr>
            <a:xfrm>
              <a:off x="1289695" y="1542104"/>
              <a:ext cx="70567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/>
                <a:t>서울 지역구별 치킨전문점 수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0424A9E9-2F84-4230-A497-FF6AEF94DB0B}"/>
              </a:ext>
            </a:extLst>
          </p:cNvPr>
          <p:cNvSpPr txBox="1"/>
          <p:nvPr/>
        </p:nvSpPr>
        <p:spPr>
          <a:xfrm>
            <a:off x="335207" y="5556302"/>
            <a:ext cx="8640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서울에서 창업을 하기 위해서는 치킨전문점의 수가 많은 지역구 보다는</a:t>
            </a:r>
            <a:endParaRPr lang="en-US" altLang="ko-KR" dirty="0"/>
          </a:p>
          <a:p>
            <a:r>
              <a:rPr lang="ko-KR" altLang="en-US" dirty="0"/>
              <a:t>적은 곳에서 하는 곳이 상대적으로 경쟁이 수월할 것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D0FD497C-2391-446D-9F8D-201A17B18330}"/>
              </a:ext>
            </a:extLst>
          </p:cNvPr>
          <p:cNvSpPr/>
          <p:nvPr/>
        </p:nvSpPr>
        <p:spPr>
          <a:xfrm>
            <a:off x="1112110" y="2863114"/>
            <a:ext cx="651578" cy="376898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14FEA02-0C20-472B-9153-AFAD20E17936}"/>
              </a:ext>
            </a:extLst>
          </p:cNvPr>
          <p:cNvSpPr txBox="1"/>
          <p:nvPr/>
        </p:nvSpPr>
        <p:spPr>
          <a:xfrm>
            <a:off x="251520" y="82889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03. EDA</a:t>
            </a:r>
            <a:endParaRPr lang="ko-KR" altLang="en-US" sz="2000" dirty="0">
              <a:solidFill>
                <a:schemeClr val="bg2">
                  <a:lumMod val="90000"/>
                </a:schemeClr>
              </a:solidFill>
              <a:latin typeface="여기어때 잘난체 OTF" pitchFamily="34" charset="-127"/>
              <a:ea typeface="여기어때 잘난체 OTF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71304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5400000">
            <a:off x="4079348" y="-4083925"/>
            <a:ext cx="982574" cy="9146736"/>
            <a:chOff x="2268759" y="836712"/>
            <a:chExt cx="3340114" cy="6858001"/>
          </a:xfrm>
        </p:grpSpPr>
        <p:sp>
          <p:nvSpPr>
            <p:cNvPr id="3" name="직사각형 2"/>
            <p:cNvSpPr/>
            <p:nvPr>
              <p:custDataLst>
                <p:tags r:id="rId1"/>
              </p:custDataLst>
            </p:nvPr>
          </p:nvSpPr>
          <p:spPr>
            <a:xfrm>
              <a:off x="2799298" y="836712"/>
              <a:ext cx="2809575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/>
            <p:cNvSpPr/>
            <p:nvPr>
              <p:custDataLst>
                <p:tags r:id="rId2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3"/>
              </p:custDataLst>
            </p:nvPr>
          </p:nvSpPr>
          <p:spPr>
            <a:xfrm>
              <a:off x="2556796" y="836713"/>
              <a:ext cx="2317729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4"/>
              </p:custDataLst>
            </p:nvPr>
          </p:nvSpPr>
          <p:spPr>
            <a:xfrm>
              <a:off x="2268759" y="836712"/>
              <a:ext cx="2116203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389BBDB-18B5-4DA0-82EB-08DB39805263}"/>
              </a:ext>
            </a:extLst>
          </p:cNvPr>
          <p:cNvGrpSpPr/>
          <p:nvPr/>
        </p:nvGrpSpPr>
        <p:grpSpPr>
          <a:xfrm>
            <a:off x="27390" y="1268760"/>
            <a:ext cx="9146733" cy="4110378"/>
            <a:chOff x="-11122" y="1373811"/>
            <a:chExt cx="9146733" cy="4110378"/>
          </a:xfrm>
        </p:grpSpPr>
        <p:pic>
          <p:nvPicPr>
            <p:cNvPr id="8" name="그림 7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1435400B-DDAF-47E6-8527-2B6F480856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74" t="5480" r="870" b="28767"/>
            <a:stretch/>
          </p:blipFill>
          <p:spPr>
            <a:xfrm>
              <a:off x="286158" y="1844824"/>
              <a:ext cx="8568951" cy="3456384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13E42B-0C93-4431-8B47-D156B4E54014}"/>
                </a:ext>
              </a:extLst>
            </p:cNvPr>
            <p:cNvSpPr txBox="1"/>
            <p:nvPr/>
          </p:nvSpPr>
          <p:spPr>
            <a:xfrm>
              <a:off x="-11122" y="5284134"/>
              <a:ext cx="9146733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700" dirty="0"/>
                <a:t>강남구   강동구  강북구   강서구   관악구   광진구   구로구  금천구  노원구  도봉구  동대문구  동작구  마포구  서대문구  서초구  성동구  성북구  송파구  양천구  영등포구  용산구  은평구  종로구  중구  중랑구  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8CA604-ABEC-4E91-9B61-989EACF53BF2}"/>
                </a:ext>
              </a:extLst>
            </p:cNvPr>
            <p:cNvSpPr txBox="1"/>
            <p:nvPr/>
          </p:nvSpPr>
          <p:spPr>
            <a:xfrm>
              <a:off x="1979712" y="1373811"/>
              <a:ext cx="56886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/>
                <a:t>서울특별시 </a:t>
              </a:r>
              <a:r>
                <a:rPr lang="en-US" altLang="ko-KR" sz="2000" b="1" dirty="0"/>
                <a:t>10</a:t>
              </a:r>
              <a:r>
                <a:rPr lang="ko-KR" altLang="en-US" sz="2000" b="1" dirty="0"/>
                <a:t>대</a:t>
              </a:r>
              <a:r>
                <a:rPr lang="en-US" altLang="ko-KR" sz="2000" b="1" dirty="0"/>
                <a:t>20</a:t>
              </a:r>
              <a:r>
                <a:rPr lang="ko-KR" altLang="en-US" sz="2000" b="1" dirty="0"/>
                <a:t>대 여성고객 치킨 통화량 수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026E7AA5-3976-4276-ACF6-1BC70CD07619}"/>
              </a:ext>
            </a:extLst>
          </p:cNvPr>
          <p:cNvSpPr txBox="1"/>
          <p:nvPr/>
        </p:nvSpPr>
        <p:spPr>
          <a:xfrm>
            <a:off x="27388" y="5658862"/>
            <a:ext cx="91467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치킨전문점 창업을 서울 기준 </a:t>
            </a:r>
            <a:r>
              <a:rPr lang="en-US" altLang="ko-KR" dirty="0"/>
              <a:t>10</a:t>
            </a:r>
            <a:r>
              <a:rPr lang="ko-KR" altLang="en-US" dirty="0"/>
              <a:t>대</a:t>
            </a:r>
            <a:r>
              <a:rPr lang="en-US" altLang="ko-KR" dirty="0"/>
              <a:t>,20</a:t>
            </a:r>
            <a:r>
              <a:rPr lang="ko-KR" altLang="en-US" dirty="0"/>
              <a:t>대 여성을 타겟으로 한다면 배달 통화량이 많은 지역구를 선택하는 것이 창업성공에 도움을 줄 수 있을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0B437AFC-9AF3-41D3-9C04-C0CA86D05511}"/>
              </a:ext>
            </a:extLst>
          </p:cNvPr>
          <p:cNvSpPr/>
          <p:nvPr/>
        </p:nvSpPr>
        <p:spPr>
          <a:xfrm>
            <a:off x="1259632" y="2650815"/>
            <a:ext cx="645127" cy="376898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2FA5AD-37D1-43A9-B32C-86CDE0037FF6}"/>
              </a:ext>
            </a:extLst>
          </p:cNvPr>
          <p:cNvSpPr txBox="1"/>
          <p:nvPr/>
        </p:nvSpPr>
        <p:spPr>
          <a:xfrm>
            <a:off x="251520" y="82889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03. EDA</a:t>
            </a:r>
            <a:endParaRPr lang="ko-KR" altLang="en-US" sz="2000" dirty="0">
              <a:solidFill>
                <a:schemeClr val="bg2">
                  <a:lumMod val="90000"/>
                </a:schemeClr>
              </a:solidFill>
              <a:latin typeface="여기어때 잘난체 OTF" pitchFamily="34" charset="-127"/>
              <a:ea typeface="여기어때 잘난체 OTF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0312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969318374"/>
              </p:ext>
            </p:ext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5" name="think-cell Slide" r:id="rId9" imgW="592" imgH="591" progId="TCLayout.ActiveDocument.1">
                  <p:embed/>
                </p:oleObj>
              </mc:Choice>
              <mc:Fallback>
                <p:oleObj name="think-cell Slide" r:id="rId9" imgW="592" imgH="59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그룹 8"/>
          <p:cNvGrpSpPr/>
          <p:nvPr/>
        </p:nvGrpSpPr>
        <p:grpSpPr>
          <a:xfrm rot="10800000">
            <a:off x="0" y="2538"/>
            <a:ext cx="2807298" cy="6858000"/>
            <a:chOff x="2268761" y="836712"/>
            <a:chExt cx="3095329" cy="6858000"/>
          </a:xfrm>
        </p:grpSpPr>
        <p:sp>
          <p:nvSpPr>
            <p:cNvPr id="7" name="직사각형 6"/>
            <p:cNvSpPr/>
            <p:nvPr>
              <p:custDataLst>
                <p:tags r:id="rId4"/>
              </p:custDataLst>
            </p:nvPr>
          </p:nvSpPr>
          <p:spPr>
            <a:xfrm>
              <a:off x="2799300" y="836712"/>
              <a:ext cx="2564790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5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6"/>
              </p:custDataLst>
            </p:nvPr>
          </p:nvSpPr>
          <p:spPr>
            <a:xfrm>
              <a:off x="2556793" y="836712"/>
              <a:ext cx="2483768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직사각형 1"/>
            <p:cNvSpPr/>
            <p:nvPr>
              <p:custDataLst>
                <p:tags r:id="rId7"/>
              </p:custDataLst>
            </p:nvPr>
          </p:nvSpPr>
          <p:spPr>
            <a:xfrm>
              <a:off x="2268761" y="836712"/>
              <a:ext cx="2483768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TextBox 9"/>
          <p:cNvSpPr txBox="1"/>
          <p:nvPr>
            <p:custDataLst>
              <p:tags r:id="rId3"/>
            </p:custDataLst>
          </p:nvPr>
        </p:nvSpPr>
        <p:spPr>
          <a:xfrm>
            <a:off x="718075" y="180655"/>
            <a:ext cx="18467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여기어때 잘난체 OTF" pitchFamily="34" charset="-127"/>
                <a:ea typeface="여기어때 잘난체 OTF" pitchFamily="34" charset="-127"/>
              </a:rPr>
              <a:t>목차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2807299" y="974828"/>
            <a:ext cx="1101140" cy="360040"/>
          </a:xfrm>
          <a:prstGeom prst="rect">
            <a:avLst/>
          </a:prstGeom>
          <a:solidFill>
            <a:srgbClr val="C7B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여기어때 잘난체 OTF" pitchFamily="34" charset="-127"/>
                <a:ea typeface="여기어때 잘난체 OTF" pitchFamily="34" charset="-127"/>
              </a:rPr>
              <a:t>01</a:t>
            </a:r>
            <a:endParaRPr lang="ko-KR" altLang="en-US" dirty="0">
              <a:latin typeface="여기어때 잘난체 OTF" pitchFamily="34" charset="-127"/>
              <a:ea typeface="여기어때 잘난체 OTF" pitchFamily="34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2807299" y="2414988"/>
            <a:ext cx="1101140" cy="360040"/>
          </a:xfrm>
          <a:prstGeom prst="rect">
            <a:avLst/>
          </a:prstGeom>
          <a:solidFill>
            <a:srgbClr val="C7B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여기어때 잘난체 OTF" pitchFamily="34" charset="-127"/>
                <a:ea typeface="여기어때 잘난체 OTF" pitchFamily="34" charset="-127"/>
              </a:rPr>
              <a:t>02</a:t>
            </a:r>
            <a:endParaRPr lang="ko-KR" altLang="en-US" dirty="0">
              <a:latin typeface="여기어때 잘난체 OTF" pitchFamily="34" charset="-127"/>
              <a:ea typeface="여기어때 잘난체 OTF" pitchFamily="34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2807299" y="3927156"/>
            <a:ext cx="1101140" cy="360040"/>
          </a:xfrm>
          <a:prstGeom prst="rect">
            <a:avLst/>
          </a:prstGeom>
          <a:solidFill>
            <a:srgbClr val="C7B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여기어때 잘난체 OTF" pitchFamily="34" charset="-127"/>
                <a:ea typeface="여기어때 잘난체 OTF" pitchFamily="34" charset="-127"/>
              </a:rPr>
              <a:t>03</a:t>
            </a:r>
            <a:endParaRPr lang="ko-KR" altLang="en-US" dirty="0">
              <a:latin typeface="여기어때 잘난체 OTF" pitchFamily="34" charset="-127"/>
              <a:ea typeface="여기어때 잘난체 OTF" pitchFamily="34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807299" y="5439324"/>
            <a:ext cx="1101140" cy="360040"/>
          </a:xfrm>
          <a:prstGeom prst="rect">
            <a:avLst/>
          </a:prstGeom>
          <a:solidFill>
            <a:srgbClr val="C7B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여기어때 잘난체 OTF" pitchFamily="34" charset="-127"/>
                <a:ea typeface="여기어때 잘난체 OTF" pitchFamily="34" charset="-127"/>
              </a:rPr>
              <a:t>04</a:t>
            </a:r>
            <a:endParaRPr lang="ko-KR" altLang="en-US" dirty="0">
              <a:latin typeface="여기어때 잘난체 OTF" pitchFamily="34" charset="-127"/>
              <a:ea typeface="여기어때 잘난체 OTF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97309" y="950096"/>
            <a:ext cx="3960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여기어때 잘난체 OTF" pitchFamily="34" charset="-127"/>
                <a:ea typeface="여기어때 잘난체 OTF" pitchFamily="34" charset="-127"/>
              </a:rPr>
              <a:t>조사개요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997309" y="2390256"/>
            <a:ext cx="3960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여기어때 잘난체 OTF" pitchFamily="34" charset="-127"/>
                <a:ea typeface="여기어때 잘난체 OTF" pitchFamily="34" charset="-127"/>
              </a:rPr>
              <a:t>데이터 </a:t>
            </a:r>
            <a:r>
              <a:rPr lang="ko-KR" altLang="en-US" sz="2000" dirty="0" err="1">
                <a:latin typeface="여기어때 잘난체 OTF" pitchFamily="34" charset="-127"/>
                <a:ea typeface="여기어때 잘난체 OTF" pitchFamily="34" charset="-127"/>
              </a:rPr>
              <a:t>전처리</a:t>
            </a:r>
            <a:endParaRPr lang="ko-KR" altLang="en-US" sz="2000" dirty="0">
              <a:latin typeface="여기어때 잘난체 OTF" pitchFamily="34" charset="-127"/>
              <a:ea typeface="여기어때 잘난체 OTF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997309" y="3902424"/>
            <a:ext cx="3960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여기어때 잘난체 OTF" pitchFamily="34" charset="-127"/>
                <a:ea typeface="여기어때 잘난체 OTF" pitchFamily="34" charset="-127"/>
              </a:rPr>
              <a:t>EDA</a:t>
            </a:r>
            <a:endParaRPr lang="ko-KR" altLang="en-US" sz="2000" dirty="0">
              <a:latin typeface="여기어때 잘난체 OTF" pitchFamily="34" charset="-127"/>
              <a:ea typeface="여기어때 잘난체 OTF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B0456B-E677-459F-AFA4-03DFBEF605FC}"/>
              </a:ext>
            </a:extLst>
          </p:cNvPr>
          <p:cNvSpPr txBox="1"/>
          <p:nvPr/>
        </p:nvSpPr>
        <p:spPr>
          <a:xfrm>
            <a:off x="4020986" y="5434678"/>
            <a:ext cx="22526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결론</a:t>
            </a:r>
          </a:p>
        </p:txBody>
      </p:sp>
    </p:spTree>
    <p:extLst>
      <p:ext uri="{BB962C8B-B14F-4D97-AF65-F5344CB8AC3E}">
        <p14:creationId xmlns:p14="http://schemas.microsoft.com/office/powerpoint/2010/main" val="10967655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5400000">
            <a:off x="4079348" y="-4083925"/>
            <a:ext cx="982574" cy="9146736"/>
            <a:chOff x="2268759" y="836712"/>
            <a:chExt cx="3340114" cy="6858001"/>
          </a:xfrm>
        </p:grpSpPr>
        <p:sp>
          <p:nvSpPr>
            <p:cNvPr id="3" name="직사각형 2"/>
            <p:cNvSpPr/>
            <p:nvPr>
              <p:custDataLst>
                <p:tags r:id="rId1"/>
              </p:custDataLst>
            </p:nvPr>
          </p:nvSpPr>
          <p:spPr>
            <a:xfrm>
              <a:off x="2799298" y="836712"/>
              <a:ext cx="2809575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/>
            <p:cNvSpPr/>
            <p:nvPr>
              <p:custDataLst>
                <p:tags r:id="rId2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3"/>
              </p:custDataLst>
            </p:nvPr>
          </p:nvSpPr>
          <p:spPr>
            <a:xfrm>
              <a:off x="2556796" y="836713"/>
              <a:ext cx="2317729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4"/>
              </p:custDataLst>
            </p:nvPr>
          </p:nvSpPr>
          <p:spPr>
            <a:xfrm>
              <a:off x="2268759" y="836712"/>
              <a:ext cx="2116203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51520" y="82889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03.EDA</a:t>
            </a:r>
            <a:r>
              <a:rPr lang="ko-KR" altLang="en-US" sz="16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변수들 간의 상관도 분석</a:t>
            </a:r>
            <a:endParaRPr lang="ko-KR" altLang="en-US" sz="2000" dirty="0">
              <a:solidFill>
                <a:schemeClr val="bg2">
                  <a:lumMod val="90000"/>
                </a:schemeClr>
              </a:solidFill>
              <a:latin typeface="여기어때 잘난체 OTF" pitchFamily="34" charset="-127"/>
              <a:ea typeface="여기어때 잘난체 OTF" pitchFamily="34" charset="-127"/>
            </a:endParaRPr>
          </a:p>
        </p:txBody>
      </p:sp>
      <p:grpSp>
        <p:nvGrpSpPr>
          <p:cNvPr id="7194" name="그룹 7193">
            <a:extLst>
              <a:ext uri="{FF2B5EF4-FFF2-40B4-BE49-F238E27FC236}">
                <a16:creationId xmlns:a16="http://schemas.microsoft.com/office/drawing/2014/main" id="{87E3E00C-CB8F-491C-81B4-9BEC85709326}"/>
              </a:ext>
            </a:extLst>
          </p:cNvPr>
          <p:cNvGrpSpPr/>
          <p:nvPr/>
        </p:nvGrpSpPr>
        <p:grpSpPr>
          <a:xfrm>
            <a:off x="276470" y="1025378"/>
            <a:ext cx="8688018" cy="5749734"/>
            <a:chOff x="755576" y="1515271"/>
            <a:chExt cx="7560840" cy="5184576"/>
          </a:xfrm>
        </p:grpSpPr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DFFFDB6B-4C62-4201-8249-DCDBC4AFA258}"/>
                </a:ext>
              </a:extLst>
            </p:cNvPr>
            <p:cNvGrpSpPr/>
            <p:nvPr/>
          </p:nvGrpSpPr>
          <p:grpSpPr>
            <a:xfrm>
              <a:off x="755576" y="1515271"/>
              <a:ext cx="7560840" cy="5184576"/>
              <a:chOff x="899592" y="552343"/>
              <a:chExt cx="7488832" cy="6147549"/>
            </a:xfrm>
          </p:grpSpPr>
          <p:pic>
            <p:nvPicPr>
              <p:cNvPr id="46" name="그림 45" descr="스크린샷이(가) 표시된 사진&#10;&#10;자동 생성된 설명">
                <a:extLst>
                  <a:ext uri="{FF2B5EF4-FFF2-40B4-BE49-F238E27FC236}">
                    <a16:creationId xmlns:a16="http://schemas.microsoft.com/office/drawing/2014/main" id="{BE662D28-D753-4C9C-A644-225A945A65F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919" t="18663" r="17319" b="4338"/>
              <a:stretch/>
            </p:blipFill>
            <p:spPr>
              <a:xfrm>
                <a:off x="899592" y="552343"/>
                <a:ext cx="7488832" cy="6147549"/>
              </a:xfrm>
              <a:prstGeom prst="rect">
                <a:avLst/>
              </a:prstGeom>
            </p:spPr>
          </p:pic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AA63EEA9-419A-4DBE-ACBB-3C32C04B7157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>
                <a:off x="2699792" y="2043092"/>
                <a:ext cx="4482245" cy="4464496"/>
              </a:xfrm>
              <a:prstGeom prst="line">
                <a:avLst/>
              </a:prstGeom>
              <a:ln>
                <a:solidFill>
                  <a:srgbClr val="FFFF00"/>
                </a:solidFill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</p:grp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D8C32A65-3CC2-4BB2-A8EF-0E52BA8C4C10}"/>
                </a:ext>
              </a:extLst>
            </p:cNvPr>
            <p:cNvCxnSpPr>
              <a:cxnSpLocks/>
              <a:endCxn id="45" idx="2"/>
            </p:cNvCxnSpPr>
            <p:nvPr/>
          </p:nvCxnSpPr>
          <p:spPr>
            <a:xfrm>
              <a:off x="2429615" y="6308826"/>
              <a:ext cx="2809569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3294E12B-BE0C-4345-967B-47688E67D5CB}"/>
                </a:ext>
              </a:extLst>
            </p:cNvPr>
            <p:cNvCxnSpPr>
              <a:cxnSpLocks/>
              <a:endCxn id="47" idx="0"/>
            </p:cNvCxnSpPr>
            <p:nvPr/>
          </p:nvCxnSpPr>
          <p:spPr>
            <a:xfrm>
              <a:off x="6231998" y="2692616"/>
              <a:ext cx="0" cy="350300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60071F78-870C-49F2-A0F1-E00E1544BA08}"/>
                </a:ext>
              </a:extLst>
            </p:cNvPr>
            <p:cNvCxnSpPr>
              <a:cxnSpLocks/>
              <a:endCxn id="45" idx="0"/>
            </p:cNvCxnSpPr>
            <p:nvPr/>
          </p:nvCxnSpPr>
          <p:spPr>
            <a:xfrm>
              <a:off x="5382654" y="2692616"/>
              <a:ext cx="0" cy="351881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직선 연결선 62">
              <a:extLst>
                <a:ext uri="{FF2B5EF4-FFF2-40B4-BE49-F238E27FC236}">
                  <a16:creationId xmlns:a16="http://schemas.microsoft.com/office/drawing/2014/main" id="{AD3805C8-CFF6-410D-97CD-23E99A7BF7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9615" y="5823020"/>
              <a:ext cx="3096510" cy="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171" name="직선 연결선 7170">
              <a:extLst>
                <a:ext uri="{FF2B5EF4-FFF2-40B4-BE49-F238E27FC236}">
                  <a16:creationId xmlns:a16="http://schemas.microsoft.com/office/drawing/2014/main" id="{FB2DC5CE-2F77-4547-9A75-35316BF17CBF}"/>
                </a:ext>
              </a:extLst>
            </p:cNvPr>
            <p:cNvCxnSpPr>
              <a:cxnSpLocks/>
              <a:endCxn id="41" idx="0"/>
            </p:cNvCxnSpPr>
            <p:nvPr/>
          </p:nvCxnSpPr>
          <p:spPr>
            <a:xfrm flipH="1">
              <a:off x="5939342" y="2692616"/>
              <a:ext cx="5825" cy="30330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175" name="직선 연결선 7174">
              <a:extLst>
                <a:ext uri="{FF2B5EF4-FFF2-40B4-BE49-F238E27FC236}">
                  <a16:creationId xmlns:a16="http://schemas.microsoft.com/office/drawing/2014/main" id="{CCF06FBF-9C88-449E-91B1-DB25061CA6BA}"/>
                </a:ext>
              </a:extLst>
            </p:cNvPr>
            <p:cNvCxnSpPr>
              <a:cxnSpLocks/>
              <a:endCxn id="40" idx="0"/>
            </p:cNvCxnSpPr>
            <p:nvPr/>
          </p:nvCxnSpPr>
          <p:spPr>
            <a:xfrm>
              <a:off x="5647557" y="2692616"/>
              <a:ext cx="22038" cy="30330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180" name="직선 연결선 7179">
              <a:extLst>
                <a:ext uri="{FF2B5EF4-FFF2-40B4-BE49-F238E27FC236}">
                  <a16:creationId xmlns:a16="http://schemas.microsoft.com/office/drawing/2014/main" id="{EF370A29-4B8D-41B1-B7C0-57A6D7F1A4F3}"/>
                </a:ext>
              </a:extLst>
            </p:cNvPr>
            <p:cNvCxnSpPr>
              <a:cxnSpLocks/>
            </p:cNvCxnSpPr>
            <p:nvPr/>
          </p:nvCxnSpPr>
          <p:spPr>
            <a:xfrm>
              <a:off x="2429615" y="5589240"/>
              <a:ext cx="1686040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184" name="직선 연결선 7183">
              <a:extLst>
                <a:ext uri="{FF2B5EF4-FFF2-40B4-BE49-F238E27FC236}">
                  <a16:creationId xmlns:a16="http://schemas.microsoft.com/office/drawing/2014/main" id="{ED8143BE-C26F-4E8C-8145-85979EC980C0}"/>
                </a:ext>
              </a:extLst>
            </p:cNvPr>
            <p:cNvCxnSpPr>
              <a:cxnSpLocks/>
              <a:endCxn id="24" idx="0"/>
            </p:cNvCxnSpPr>
            <p:nvPr/>
          </p:nvCxnSpPr>
          <p:spPr>
            <a:xfrm>
              <a:off x="4261287" y="2692616"/>
              <a:ext cx="0" cy="257103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186" name="직선 연결선 7185">
              <a:extLst>
                <a:ext uri="{FF2B5EF4-FFF2-40B4-BE49-F238E27FC236}">
                  <a16:creationId xmlns:a16="http://schemas.microsoft.com/office/drawing/2014/main" id="{05402AFA-D8DE-4EDA-9352-3E6A45F4D75B}"/>
                </a:ext>
              </a:extLst>
            </p:cNvPr>
            <p:cNvCxnSpPr>
              <a:cxnSpLocks/>
            </p:cNvCxnSpPr>
            <p:nvPr/>
          </p:nvCxnSpPr>
          <p:spPr>
            <a:xfrm>
              <a:off x="2429615" y="5373216"/>
              <a:ext cx="1688202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189" name="직선 연결선 7188">
              <a:extLst>
                <a:ext uri="{FF2B5EF4-FFF2-40B4-BE49-F238E27FC236}">
                  <a16:creationId xmlns:a16="http://schemas.microsoft.com/office/drawing/2014/main" id="{6BD0ECF5-8C7E-48F9-A6AD-8882E3126C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73086" y="2692616"/>
              <a:ext cx="0" cy="188273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타원 23">
            <a:extLst>
              <a:ext uri="{FF2B5EF4-FFF2-40B4-BE49-F238E27FC236}">
                <a16:creationId xmlns:a16="http://schemas.microsoft.com/office/drawing/2014/main" id="{6D8EB2CA-E94F-4196-B99D-BE512EA36B64}"/>
              </a:ext>
            </a:extLst>
          </p:cNvPr>
          <p:cNvSpPr/>
          <p:nvPr/>
        </p:nvSpPr>
        <p:spPr>
          <a:xfrm>
            <a:off x="4139957" y="5182359"/>
            <a:ext cx="329718" cy="216024"/>
          </a:xfrm>
          <a:prstGeom prst="ellipse">
            <a:avLst/>
          </a:prstGeom>
          <a:noFill/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53CD8B3C-855D-486A-B748-A22D1F2A308F}"/>
              </a:ext>
            </a:extLst>
          </p:cNvPr>
          <p:cNvSpPr/>
          <p:nvPr/>
        </p:nvSpPr>
        <p:spPr>
          <a:xfrm>
            <a:off x="4137474" y="5441622"/>
            <a:ext cx="329718" cy="216024"/>
          </a:xfrm>
          <a:prstGeom prst="ellipse">
            <a:avLst/>
          </a:prstGeom>
          <a:noFill/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2B54079B-BAEC-413A-BAE3-A06D8BDD1D42}"/>
              </a:ext>
            </a:extLst>
          </p:cNvPr>
          <p:cNvSpPr/>
          <p:nvPr/>
        </p:nvSpPr>
        <p:spPr>
          <a:xfrm>
            <a:off x="2200077" y="4419030"/>
            <a:ext cx="329718" cy="216024"/>
          </a:xfrm>
          <a:prstGeom prst="ellipse">
            <a:avLst/>
          </a:prstGeom>
          <a:noFill/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8470319D-22E0-4C95-AE4C-98D7B5C99628}"/>
              </a:ext>
            </a:extLst>
          </p:cNvPr>
          <p:cNvSpPr/>
          <p:nvPr/>
        </p:nvSpPr>
        <p:spPr>
          <a:xfrm>
            <a:off x="5758217" y="5694693"/>
            <a:ext cx="329718" cy="216024"/>
          </a:xfrm>
          <a:prstGeom prst="ellipse">
            <a:avLst/>
          </a:prstGeom>
          <a:noFill/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887C68BF-9862-481D-B24D-355E54A55A19}"/>
              </a:ext>
            </a:extLst>
          </p:cNvPr>
          <p:cNvSpPr/>
          <p:nvPr/>
        </p:nvSpPr>
        <p:spPr>
          <a:xfrm>
            <a:off x="6068178" y="5694693"/>
            <a:ext cx="329718" cy="216024"/>
          </a:xfrm>
          <a:prstGeom prst="ellipse">
            <a:avLst/>
          </a:prstGeom>
          <a:noFill/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D2E36C61-9D2D-4671-98D5-FFCF5706AF90}"/>
              </a:ext>
            </a:extLst>
          </p:cNvPr>
          <p:cNvSpPr/>
          <p:nvPr/>
        </p:nvSpPr>
        <p:spPr>
          <a:xfrm>
            <a:off x="5428499" y="6233455"/>
            <a:ext cx="329718" cy="216024"/>
          </a:xfrm>
          <a:prstGeom prst="ellipse">
            <a:avLst/>
          </a:prstGeom>
          <a:noFill/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DA753BF8-D23C-4EA1-BE54-262C4FBC68A9}"/>
              </a:ext>
            </a:extLst>
          </p:cNvPr>
          <p:cNvSpPr/>
          <p:nvPr/>
        </p:nvSpPr>
        <p:spPr>
          <a:xfrm>
            <a:off x="6404464" y="6215921"/>
            <a:ext cx="329718" cy="216024"/>
          </a:xfrm>
          <a:prstGeom prst="ellipse">
            <a:avLst/>
          </a:prstGeom>
          <a:noFill/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6EC68B82-DDDE-4F9A-8738-D38A830A609B}"/>
              </a:ext>
            </a:extLst>
          </p:cNvPr>
          <p:cNvCxnSpPr>
            <a:stCxn id="45" idx="6"/>
            <a:endCxn id="47" idx="2"/>
          </p:cNvCxnSpPr>
          <p:nvPr/>
        </p:nvCxnSpPr>
        <p:spPr>
          <a:xfrm flipV="1">
            <a:off x="5758217" y="6323933"/>
            <a:ext cx="646247" cy="175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06244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5400000">
            <a:off x="4079348" y="-4083925"/>
            <a:ext cx="982574" cy="9146736"/>
            <a:chOff x="2268759" y="836712"/>
            <a:chExt cx="3340114" cy="6858001"/>
          </a:xfrm>
        </p:grpSpPr>
        <p:sp>
          <p:nvSpPr>
            <p:cNvPr id="3" name="직사각형 2"/>
            <p:cNvSpPr/>
            <p:nvPr>
              <p:custDataLst>
                <p:tags r:id="rId1"/>
              </p:custDataLst>
            </p:nvPr>
          </p:nvSpPr>
          <p:spPr>
            <a:xfrm>
              <a:off x="2799298" y="836712"/>
              <a:ext cx="2809575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/>
            <p:cNvSpPr/>
            <p:nvPr>
              <p:custDataLst>
                <p:tags r:id="rId2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3"/>
              </p:custDataLst>
            </p:nvPr>
          </p:nvSpPr>
          <p:spPr>
            <a:xfrm>
              <a:off x="2556796" y="836713"/>
              <a:ext cx="2317729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4"/>
              </p:custDataLst>
            </p:nvPr>
          </p:nvSpPr>
          <p:spPr>
            <a:xfrm>
              <a:off x="2268759" y="836712"/>
              <a:ext cx="2116203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51520" y="82889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03. EDA </a:t>
            </a:r>
            <a:r>
              <a:rPr lang="ko-KR" altLang="en-US" sz="16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변수들 간의 상관도 분석</a:t>
            </a:r>
            <a:endParaRPr lang="ko-KR" altLang="en-US" sz="2000" dirty="0">
              <a:solidFill>
                <a:schemeClr val="bg2">
                  <a:lumMod val="90000"/>
                </a:schemeClr>
              </a:solidFill>
              <a:latin typeface="여기어때 잘난체 OTF" pitchFamily="34" charset="-127"/>
              <a:ea typeface="여기어때 잘난체 OTF" pitchFamily="34" charset="-127"/>
            </a:endParaRPr>
          </a:p>
        </p:txBody>
      </p:sp>
      <p:pic>
        <p:nvPicPr>
          <p:cNvPr id="9" name="그림 8" descr="텍스트, 지도, 남자이(가) 표시된 사진&#10;&#10;자동 생성된 설명">
            <a:extLst>
              <a:ext uri="{FF2B5EF4-FFF2-40B4-BE49-F238E27FC236}">
                <a16:creationId xmlns:a16="http://schemas.microsoft.com/office/drawing/2014/main" id="{6901FF43-F29D-47B1-8023-A9DCAA86A2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196752"/>
            <a:ext cx="8875913" cy="5507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9647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5400000">
            <a:off x="4079348" y="-4083925"/>
            <a:ext cx="982574" cy="9146736"/>
            <a:chOff x="2268759" y="836712"/>
            <a:chExt cx="3340114" cy="6858001"/>
          </a:xfrm>
        </p:grpSpPr>
        <p:sp>
          <p:nvSpPr>
            <p:cNvPr id="3" name="직사각형 2"/>
            <p:cNvSpPr/>
            <p:nvPr>
              <p:custDataLst>
                <p:tags r:id="rId1"/>
              </p:custDataLst>
            </p:nvPr>
          </p:nvSpPr>
          <p:spPr>
            <a:xfrm>
              <a:off x="2799298" y="836712"/>
              <a:ext cx="2809575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/>
            <p:cNvSpPr/>
            <p:nvPr>
              <p:custDataLst>
                <p:tags r:id="rId2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3"/>
              </p:custDataLst>
            </p:nvPr>
          </p:nvSpPr>
          <p:spPr>
            <a:xfrm>
              <a:off x="2556796" y="836713"/>
              <a:ext cx="2317729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4"/>
              </p:custDataLst>
            </p:nvPr>
          </p:nvSpPr>
          <p:spPr>
            <a:xfrm>
              <a:off x="2268759" y="836712"/>
              <a:ext cx="2116203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18095" y="82889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03. </a:t>
            </a:r>
            <a:r>
              <a:rPr lang="ko-KR" altLang="en-US" sz="2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단순선형 회귀분석</a:t>
            </a:r>
            <a:endParaRPr lang="ko-KR" altLang="en-US" sz="2000" dirty="0">
              <a:solidFill>
                <a:schemeClr val="bg2">
                  <a:lumMod val="90000"/>
                </a:schemeClr>
              </a:solidFill>
              <a:latin typeface="여기어때 잘난체 OTF" pitchFamily="34" charset="-127"/>
              <a:ea typeface="여기어때 잘난체 OTF" pitchFamily="34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CA3F3F5-1E8F-4D82-BD3C-5E46382D5F2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15887" y="904597"/>
            <a:ext cx="6556941" cy="4615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CE58E89-5F86-4022-A4D6-4C1BB33368BD}"/>
              </a:ext>
            </a:extLst>
          </p:cNvPr>
          <p:cNvSpPr txBox="1"/>
          <p:nvPr/>
        </p:nvSpPr>
        <p:spPr>
          <a:xfrm>
            <a:off x="3710483" y="5661248"/>
            <a:ext cx="3240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고객</a:t>
            </a:r>
            <a:r>
              <a:rPr lang="en-US" altLang="ko-KR" sz="1600" dirty="0"/>
              <a:t>10</a:t>
            </a:r>
            <a:r>
              <a:rPr lang="ko-KR" altLang="en-US" sz="1600" dirty="0"/>
              <a:t>대 </a:t>
            </a:r>
            <a:r>
              <a:rPr lang="en-US" altLang="ko-KR" sz="1600" dirty="0"/>
              <a:t>20</a:t>
            </a:r>
            <a:r>
              <a:rPr lang="ko-KR" altLang="en-US" sz="1600" dirty="0"/>
              <a:t>대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000CC9-EA6D-4FEF-8897-2D6539E135DB}"/>
              </a:ext>
            </a:extLst>
          </p:cNvPr>
          <p:cNvSpPr txBox="1"/>
          <p:nvPr/>
        </p:nvSpPr>
        <p:spPr>
          <a:xfrm rot="16200000">
            <a:off x="398538" y="3259723"/>
            <a:ext cx="1296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여성고객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174FA8-6909-4341-9AB6-DE9E8B19D66A}"/>
              </a:ext>
            </a:extLst>
          </p:cNvPr>
          <p:cNvSpPr txBox="1"/>
          <p:nvPr/>
        </p:nvSpPr>
        <p:spPr>
          <a:xfrm>
            <a:off x="6554574" y="5891831"/>
            <a:ext cx="252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p-value : 0.01568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11A332-F2A1-46F4-8615-8F4080A46491}"/>
              </a:ext>
            </a:extLst>
          </p:cNvPr>
          <p:cNvSpPr txBox="1"/>
          <p:nvPr/>
        </p:nvSpPr>
        <p:spPr>
          <a:xfrm>
            <a:off x="179512" y="5999802"/>
            <a:ext cx="2520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 b</a:t>
            </a:r>
            <a:r>
              <a:rPr lang="ko-KR" altLang="en-US" dirty="0"/>
              <a:t>값  </a:t>
            </a:r>
            <a:r>
              <a:rPr lang="en-US" altLang="ko-KR" dirty="0"/>
              <a:t>(42.37653)</a:t>
            </a:r>
          </a:p>
          <a:p>
            <a:r>
              <a:rPr lang="en-US" altLang="ko-KR" dirty="0"/>
              <a:t>W</a:t>
            </a:r>
            <a:r>
              <a:rPr lang="ko-KR" altLang="en-US" dirty="0"/>
              <a:t>값 </a:t>
            </a:r>
            <a:r>
              <a:rPr lang="en-US" altLang="ko-KR" dirty="0"/>
              <a:t>(0.3916881)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18875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5" name="think-cell Slide" r:id="rId8" imgW="592" imgH="591" progId="TCLayout.ActiveDocument.1">
                  <p:embed/>
                </p:oleObj>
              </mc:Choice>
              <mc:Fallback>
                <p:oleObj name="think-cell Slide" r:id="rId8" imgW="592" imgH="591" progId="TCLayout.ActiveDocument.1">
                  <p:embed/>
                  <p:pic>
                    <p:nvPicPr>
                      <p:cNvPr id="4" name="개체 3" hidden="1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그룹 8"/>
          <p:cNvGrpSpPr/>
          <p:nvPr/>
        </p:nvGrpSpPr>
        <p:grpSpPr>
          <a:xfrm rot="10800000">
            <a:off x="-3" y="2538"/>
            <a:ext cx="9144002" cy="6858000"/>
            <a:chOff x="2268761" y="836712"/>
            <a:chExt cx="3095329" cy="6858000"/>
          </a:xfrm>
        </p:grpSpPr>
        <p:sp>
          <p:nvSpPr>
            <p:cNvPr id="7" name="직사각형 6"/>
            <p:cNvSpPr/>
            <p:nvPr>
              <p:custDataLst>
                <p:tags r:id="rId3"/>
              </p:custDataLst>
            </p:nvPr>
          </p:nvSpPr>
          <p:spPr>
            <a:xfrm>
              <a:off x="2799300" y="836712"/>
              <a:ext cx="2564790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4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5"/>
              </p:custDataLst>
            </p:nvPr>
          </p:nvSpPr>
          <p:spPr>
            <a:xfrm>
              <a:off x="2556793" y="836712"/>
              <a:ext cx="2483768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직사각형 1"/>
            <p:cNvSpPr/>
            <p:nvPr>
              <p:custDataLst>
                <p:tags r:id="rId6"/>
              </p:custDataLst>
            </p:nvPr>
          </p:nvSpPr>
          <p:spPr>
            <a:xfrm>
              <a:off x="2268761" y="836712"/>
              <a:ext cx="2483768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직사각형 15"/>
          <p:cNvSpPr/>
          <p:nvPr/>
        </p:nvSpPr>
        <p:spPr>
          <a:xfrm>
            <a:off x="1805728" y="476672"/>
            <a:ext cx="809183" cy="579847"/>
          </a:xfrm>
          <a:prstGeom prst="rect">
            <a:avLst/>
          </a:prstGeom>
          <a:solidFill>
            <a:srgbClr val="C7B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울림" pitchFamily="50" charset="-127"/>
                <a:ea typeface="한수원 한울림" pitchFamily="50" charset="-127"/>
              </a:rPr>
              <a:t>01</a:t>
            </a:r>
            <a:endParaRPr lang="ko-KR" altLang="en-US" sz="3200" dirty="0">
              <a:latin typeface="한수원 한울림" pitchFamily="50" charset="-127"/>
              <a:ea typeface="한수원 한울림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67744" y="1763233"/>
            <a:ext cx="44911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>
                <a:solidFill>
                  <a:schemeClr val="bg1"/>
                </a:solidFill>
                <a:latin typeface="여기어때 잘난체 OTF" pitchFamily="34" charset="-127"/>
                <a:ea typeface="여기어때 잘난체 OTF" pitchFamily="34" charset="-127"/>
              </a:rPr>
              <a:t> </a:t>
            </a:r>
            <a:endParaRPr lang="en-US" altLang="ko-KR" sz="5400" dirty="0">
              <a:solidFill>
                <a:schemeClr val="bg1"/>
              </a:solidFill>
              <a:latin typeface="여기어때 잘난체 OTF" pitchFamily="34" charset="-127"/>
              <a:ea typeface="여기어때 잘난체 OTF" pitchFamily="34" charset="-127"/>
            </a:endParaRPr>
          </a:p>
          <a:p>
            <a:r>
              <a:rPr lang="ko-KR" altLang="en-US" sz="6600" dirty="0">
                <a:solidFill>
                  <a:srgbClr val="C7B02C"/>
                </a:solidFill>
                <a:latin typeface="여기어때 잘난체 OTF" pitchFamily="34" charset="-127"/>
                <a:ea typeface="여기어때 잘난체 OTF" pitchFamily="34" charset="-127"/>
              </a:rPr>
              <a:t>결론</a:t>
            </a:r>
            <a:endParaRPr lang="en-US" altLang="ko-KR" sz="5400" dirty="0">
              <a:solidFill>
                <a:schemeClr val="bg1"/>
              </a:solidFill>
              <a:latin typeface="여기어때 잘난체 OTF" pitchFamily="34" charset="-127"/>
              <a:ea typeface="여기어때 잘난체 OTF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12389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5400000">
            <a:off x="4079348" y="-4083925"/>
            <a:ext cx="982574" cy="9146736"/>
            <a:chOff x="2268759" y="836712"/>
            <a:chExt cx="3340114" cy="6858001"/>
          </a:xfrm>
        </p:grpSpPr>
        <p:sp>
          <p:nvSpPr>
            <p:cNvPr id="3" name="직사각형 2"/>
            <p:cNvSpPr/>
            <p:nvPr>
              <p:custDataLst>
                <p:tags r:id="rId1"/>
              </p:custDataLst>
            </p:nvPr>
          </p:nvSpPr>
          <p:spPr>
            <a:xfrm>
              <a:off x="2799298" y="836712"/>
              <a:ext cx="2809575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/>
            <p:cNvSpPr/>
            <p:nvPr>
              <p:custDataLst>
                <p:tags r:id="rId2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3"/>
              </p:custDataLst>
            </p:nvPr>
          </p:nvSpPr>
          <p:spPr>
            <a:xfrm>
              <a:off x="2556796" y="836713"/>
              <a:ext cx="2317729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4"/>
              </p:custDataLst>
            </p:nvPr>
          </p:nvSpPr>
          <p:spPr>
            <a:xfrm>
              <a:off x="2268759" y="836712"/>
              <a:ext cx="2116203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18095" y="82889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04. </a:t>
            </a:r>
            <a:r>
              <a:rPr lang="ko-KR" altLang="en-US" sz="2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결론</a:t>
            </a:r>
            <a:endParaRPr lang="ko-KR" altLang="en-US" sz="2000" dirty="0">
              <a:solidFill>
                <a:schemeClr val="bg2">
                  <a:lumMod val="90000"/>
                </a:schemeClr>
              </a:solidFill>
              <a:latin typeface="여기어때 잘난체 OTF" pitchFamily="34" charset="-127"/>
              <a:ea typeface="여기어때 잘난체 OTF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D5A4C9-95DF-4C60-AFD7-005C7F144015}"/>
              </a:ext>
            </a:extLst>
          </p:cNvPr>
          <p:cNvSpPr txBox="1"/>
          <p:nvPr/>
        </p:nvSpPr>
        <p:spPr>
          <a:xfrm>
            <a:off x="107504" y="2555905"/>
            <a:ext cx="8928992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배달과 </a:t>
            </a:r>
            <a:r>
              <a:rPr lang="ko-KR" altLang="en-US" dirty="0" err="1"/>
              <a:t>테이크아웃</a:t>
            </a:r>
            <a:r>
              <a:rPr lang="ko-KR" altLang="en-US" dirty="0"/>
              <a:t> 위주이기 때문에 매장 크기 및 인테리어 신경</a:t>
            </a:r>
            <a:r>
              <a:rPr lang="en-US" altLang="ko-KR" dirty="0"/>
              <a:t>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매출액 대비 영업이익률이 낮으므로 사이드메뉴 개발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가장 큰 </a:t>
            </a:r>
            <a:r>
              <a:rPr lang="ko-KR" altLang="en-US" dirty="0" err="1"/>
              <a:t>폐업이유인</a:t>
            </a:r>
            <a:r>
              <a:rPr lang="ko-KR" altLang="en-US" dirty="0"/>
              <a:t> 영업이익 감소와 동종업종경쟁을 고려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40</a:t>
            </a:r>
            <a:r>
              <a:rPr lang="ko-KR" altLang="en-US" dirty="0"/>
              <a:t>대 이하 연령층을 타겟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서울기준 지역선정시 치킨주문 통화량이 </a:t>
            </a:r>
            <a:r>
              <a:rPr lang="ko-KR" altLang="en-US" dirty="0" err="1"/>
              <a:t>높은곳</a:t>
            </a:r>
            <a:r>
              <a:rPr lang="ko-KR" altLang="en-US" dirty="0"/>
              <a:t> 대비 낮은 치킨점포율을</a:t>
            </a:r>
            <a:endParaRPr lang="en-US" altLang="ko-KR" dirty="0"/>
          </a:p>
          <a:p>
            <a:r>
              <a:rPr lang="en-US" altLang="ko-KR" dirty="0"/>
              <a:t>     </a:t>
            </a:r>
            <a:r>
              <a:rPr lang="ko-KR" altLang="en-US" dirty="0"/>
              <a:t>보이는 곳에 개업하는 것이 좋음</a:t>
            </a:r>
            <a:r>
              <a:rPr lang="en-US" altLang="ko-KR" dirty="0"/>
              <a:t>( </a:t>
            </a:r>
            <a:r>
              <a:rPr lang="ko-KR" altLang="en-US" dirty="0"/>
              <a:t>강서구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19B67D8-0371-4375-A3FC-E643E1ACAB57}"/>
              </a:ext>
            </a:extLst>
          </p:cNvPr>
          <p:cNvSpPr txBox="1"/>
          <p:nvPr/>
        </p:nvSpPr>
        <p:spPr>
          <a:xfrm>
            <a:off x="3418506" y="1411843"/>
            <a:ext cx="23042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/>
              <a:t>창업전략</a:t>
            </a:r>
          </a:p>
        </p:txBody>
      </p:sp>
    </p:spTree>
    <p:extLst>
      <p:ext uri="{BB962C8B-B14F-4D97-AF65-F5344CB8AC3E}">
        <p14:creationId xmlns:p14="http://schemas.microsoft.com/office/powerpoint/2010/main" val="20334619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5697953"/>
              </p:ext>
            </p:ext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5" name="think-cell Slide" r:id="rId9" imgW="592" imgH="591" progId="TCLayout.ActiveDocument.1">
                  <p:embed/>
                </p:oleObj>
              </mc:Choice>
              <mc:Fallback>
                <p:oleObj name="think-cell Slide" r:id="rId9" imgW="592" imgH="59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그룹 8"/>
          <p:cNvGrpSpPr/>
          <p:nvPr/>
        </p:nvGrpSpPr>
        <p:grpSpPr>
          <a:xfrm rot="10800000">
            <a:off x="3170" y="-7348"/>
            <a:ext cx="9144000" cy="6858000"/>
            <a:chOff x="-3779910" y="836712"/>
            <a:chExt cx="9144000" cy="6858000"/>
          </a:xfrm>
        </p:grpSpPr>
        <p:sp>
          <p:nvSpPr>
            <p:cNvPr id="7" name="직사각형 6"/>
            <p:cNvSpPr/>
            <p:nvPr>
              <p:custDataLst>
                <p:tags r:id="rId4"/>
              </p:custDataLst>
            </p:nvPr>
          </p:nvSpPr>
          <p:spPr>
            <a:xfrm>
              <a:off x="-3779910" y="836712"/>
              <a:ext cx="9144000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5"/>
              </p:custDataLst>
            </p:nvPr>
          </p:nvSpPr>
          <p:spPr>
            <a:xfrm>
              <a:off x="-3517879" y="836712"/>
              <a:ext cx="8640961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6"/>
              </p:custDataLst>
            </p:nvPr>
          </p:nvSpPr>
          <p:spPr>
            <a:xfrm>
              <a:off x="-3229847" y="836712"/>
              <a:ext cx="8064895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직사각형 1"/>
            <p:cNvSpPr/>
            <p:nvPr>
              <p:custDataLst>
                <p:tags r:id="rId7"/>
              </p:custDataLst>
            </p:nvPr>
          </p:nvSpPr>
          <p:spPr>
            <a:xfrm>
              <a:off x="-2941815" y="836712"/>
              <a:ext cx="7488833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/>
          <p:cNvSpPr txBox="1"/>
          <p:nvPr>
            <p:custDataLst>
              <p:tags r:id="rId3"/>
            </p:custDataLst>
          </p:nvPr>
        </p:nvSpPr>
        <p:spPr>
          <a:xfrm>
            <a:off x="2002970" y="1916832"/>
            <a:ext cx="506605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rgbClr val="C7B02C"/>
                </a:solidFill>
                <a:latin typeface="여기어때 잘난체 OTF" pitchFamily="34" charset="-127"/>
                <a:ea typeface="여기어때 잘난체 OTF" pitchFamily="34" charset="-127"/>
              </a:rPr>
              <a:t>경청</a:t>
            </a:r>
            <a:r>
              <a:rPr lang="ko-KR" altLang="en-US" sz="4400" dirty="0">
                <a:solidFill>
                  <a:schemeClr val="bg1"/>
                </a:solidFill>
                <a:latin typeface="여기어때 잘난체 OTF" pitchFamily="34" charset="-127"/>
                <a:ea typeface="여기어때 잘난체 OTF" pitchFamily="34" charset="-127"/>
              </a:rPr>
              <a:t>해주셔서</a:t>
            </a:r>
            <a:endParaRPr lang="en-US" altLang="ko-KR" sz="4400" dirty="0">
              <a:solidFill>
                <a:schemeClr val="bg1"/>
              </a:solidFill>
              <a:latin typeface="여기어때 잘난체 OTF" pitchFamily="34" charset="-127"/>
              <a:ea typeface="여기어때 잘난체 OTF" pitchFamily="34" charset="-127"/>
            </a:endParaRPr>
          </a:p>
          <a:p>
            <a:pPr algn="ctr"/>
            <a:r>
              <a:rPr lang="ko-KR" altLang="en-US" sz="5400" dirty="0">
                <a:solidFill>
                  <a:srgbClr val="A99270"/>
                </a:solidFill>
                <a:latin typeface="여기어때 잘난체 OTF" pitchFamily="34" charset="-127"/>
                <a:ea typeface="여기어때 잘난체 OTF" pitchFamily="34" charset="-127"/>
              </a:rPr>
              <a:t>감사</a:t>
            </a:r>
            <a:r>
              <a:rPr lang="ko-KR" altLang="en-US" sz="5400" dirty="0">
                <a:solidFill>
                  <a:schemeClr val="bg1"/>
                </a:solidFill>
                <a:latin typeface="여기어때 잘난체 OTF" pitchFamily="34" charset="-127"/>
                <a:ea typeface="여기어때 잘난체 OTF" pitchFamily="34" charset="-127"/>
              </a:rPr>
              <a:t>합니다</a:t>
            </a:r>
          </a:p>
        </p:txBody>
      </p:sp>
    </p:spTree>
    <p:extLst>
      <p:ext uri="{BB962C8B-B14F-4D97-AF65-F5344CB8AC3E}">
        <p14:creationId xmlns:p14="http://schemas.microsoft.com/office/powerpoint/2010/main" val="1700770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24454222"/>
              </p:ext>
            </p:ext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7" name="think-cell Slide" r:id="rId8" imgW="592" imgH="591" progId="TCLayout.ActiveDocument.1">
                  <p:embed/>
                </p:oleObj>
              </mc:Choice>
              <mc:Fallback>
                <p:oleObj name="think-cell Slide" r:id="rId8" imgW="592" imgH="59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그룹 8"/>
          <p:cNvGrpSpPr/>
          <p:nvPr/>
        </p:nvGrpSpPr>
        <p:grpSpPr>
          <a:xfrm rot="10800000">
            <a:off x="0" y="-8801"/>
            <a:ext cx="9144002" cy="6858000"/>
            <a:chOff x="2268761" y="836712"/>
            <a:chExt cx="3095329" cy="6858000"/>
          </a:xfrm>
        </p:grpSpPr>
        <p:sp>
          <p:nvSpPr>
            <p:cNvPr id="7" name="직사각형 6"/>
            <p:cNvSpPr/>
            <p:nvPr>
              <p:custDataLst>
                <p:tags r:id="rId3"/>
              </p:custDataLst>
            </p:nvPr>
          </p:nvSpPr>
          <p:spPr>
            <a:xfrm>
              <a:off x="2799300" y="836712"/>
              <a:ext cx="2564790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4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5"/>
              </p:custDataLst>
            </p:nvPr>
          </p:nvSpPr>
          <p:spPr>
            <a:xfrm>
              <a:off x="2556793" y="836712"/>
              <a:ext cx="2483768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직사각형 1"/>
            <p:cNvSpPr/>
            <p:nvPr>
              <p:custDataLst>
                <p:tags r:id="rId6"/>
              </p:custDataLst>
            </p:nvPr>
          </p:nvSpPr>
          <p:spPr>
            <a:xfrm>
              <a:off x="2268761" y="836712"/>
              <a:ext cx="2483768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직사각형 15"/>
          <p:cNvSpPr/>
          <p:nvPr/>
        </p:nvSpPr>
        <p:spPr>
          <a:xfrm>
            <a:off x="1805728" y="476672"/>
            <a:ext cx="809183" cy="579847"/>
          </a:xfrm>
          <a:prstGeom prst="rect">
            <a:avLst/>
          </a:prstGeom>
          <a:solidFill>
            <a:srgbClr val="C7B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울림" pitchFamily="50" charset="-127"/>
                <a:ea typeface="한수원 한울림" pitchFamily="50" charset="-127"/>
              </a:rPr>
              <a:t>01</a:t>
            </a:r>
            <a:endParaRPr lang="ko-KR" altLang="en-US" sz="3200" dirty="0">
              <a:latin typeface="한수원 한울림" pitchFamily="50" charset="-127"/>
              <a:ea typeface="한수원 한울림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75536" y="2058219"/>
            <a:ext cx="44911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>
                <a:solidFill>
                  <a:schemeClr val="bg1"/>
                </a:solidFill>
                <a:latin typeface="여기어때 잘난체 OTF" pitchFamily="34" charset="-127"/>
                <a:ea typeface="여기어때 잘난체 OTF" pitchFamily="34" charset="-127"/>
              </a:rPr>
              <a:t>조사개요 </a:t>
            </a:r>
            <a:endParaRPr lang="en-US" altLang="ko-KR" sz="5400" dirty="0">
              <a:solidFill>
                <a:schemeClr val="bg1"/>
              </a:solidFill>
              <a:latin typeface="여기어때 잘난체 OTF" pitchFamily="34" charset="-127"/>
              <a:ea typeface="여기어때 잘난체 OTF" pitchFamily="34" charset="-127"/>
            </a:endParaRPr>
          </a:p>
          <a:p>
            <a:endParaRPr lang="ko-KR" altLang="en-US" sz="5400" dirty="0">
              <a:solidFill>
                <a:schemeClr val="bg1"/>
              </a:solidFill>
              <a:latin typeface="여기어때 잘난체 OTF" pitchFamily="34" charset="-127"/>
              <a:ea typeface="여기어때 잘난체 OTF" pitchFamily="34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820581" y="3922618"/>
            <a:ext cx="396044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itchFamily="34" charset="0"/>
              <a:buChar char="•"/>
            </a:pPr>
            <a:r>
              <a:rPr lang="ko-KR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한수원 한울림" pitchFamily="50" charset="-127"/>
                <a:ea typeface="한수원 한울림" pitchFamily="50" charset="-127"/>
              </a:rPr>
              <a:t>배경</a:t>
            </a:r>
            <a:endParaRPr lang="en-US" altLang="ko-KR" sz="3200" dirty="0">
              <a:solidFill>
                <a:schemeClr val="tx1">
                  <a:lumMod val="50000"/>
                  <a:lumOff val="50000"/>
                </a:schemeClr>
              </a:solidFill>
              <a:latin typeface="한수원 한울림" pitchFamily="50" charset="-127"/>
              <a:ea typeface="한수원 한울림" pitchFamily="50" charset="-127"/>
            </a:endParaRPr>
          </a:p>
          <a:p>
            <a:pPr marL="285750" indent="-285750" algn="just">
              <a:buFont typeface="Arial" pitchFamily="34" charset="0"/>
              <a:buChar char="•"/>
            </a:pPr>
            <a:r>
              <a:rPr lang="ko-KR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한수원 한울림" pitchFamily="50" charset="-127"/>
                <a:ea typeface="한수원 한울림" pitchFamily="50" charset="-127"/>
              </a:rPr>
              <a:t>문제정의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49B14D6-7105-44A3-9F0B-262905909E5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05014" y="5354497"/>
            <a:ext cx="1932806" cy="149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5369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5400000">
            <a:off x="4079348" y="-4083925"/>
            <a:ext cx="982574" cy="9146736"/>
            <a:chOff x="2268759" y="836712"/>
            <a:chExt cx="3340114" cy="6858001"/>
          </a:xfrm>
        </p:grpSpPr>
        <p:sp>
          <p:nvSpPr>
            <p:cNvPr id="3" name="직사각형 2"/>
            <p:cNvSpPr/>
            <p:nvPr>
              <p:custDataLst>
                <p:tags r:id="rId1"/>
              </p:custDataLst>
            </p:nvPr>
          </p:nvSpPr>
          <p:spPr>
            <a:xfrm>
              <a:off x="2799298" y="836712"/>
              <a:ext cx="2809575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/>
            <p:cNvSpPr/>
            <p:nvPr>
              <p:custDataLst>
                <p:tags r:id="rId2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3"/>
              </p:custDataLst>
            </p:nvPr>
          </p:nvSpPr>
          <p:spPr>
            <a:xfrm>
              <a:off x="2556796" y="836713"/>
              <a:ext cx="2317729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4"/>
              </p:custDataLst>
            </p:nvPr>
          </p:nvSpPr>
          <p:spPr>
            <a:xfrm>
              <a:off x="2268759" y="836712"/>
              <a:ext cx="2116203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07504" y="1018600"/>
            <a:ext cx="3960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여기어때 잘난체 OTF" pitchFamily="34" charset="-127"/>
                <a:ea typeface="여기어때 잘난체 OTF" pitchFamily="34" charset="-127"/>
              </a:rPr>
              <a:t>배경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51520" y="82889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01. </a:t>
            </a:r>
            <a:r>
              <a:rPr lang="ko-KR" altLang="en-US" sz="20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조사개요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337028-6C37-4CCA-81C3-947B3841C25D}"/>
              </a:ext>
            </a:extLst>
          </p:cNvPr>
          <p:cNvSpPr txBox="1"/>
          <p:nvPr/>
        </p:nvSpPr>
        <p:spPr>
          <a:xfrm>
            <a:off x="4107964" y="1576875"/>
            <a:ext cx="4640500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000" b="1" dirty="0" err="1"/>
              <a:t>베이붐세대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은퇴후</a:t>
            </a:r>
            <a:r>
              <a:rPr lang="ko-KR" altLang="en-US" sz="2000" b="1" dirty="0"/>
              <a:t> 치킨창업</a:t>
            </a:r>
            <a:r>
              <a:rPr lang="en-US" altLang="ko-KR" sz="2000" b="1" dirty="0"/>
              <a:t>?</a:t>
            </a:r>
          </a:p>
          <a:p>
            <a:endParaRPr lang="en-US" altLang="ko-KR" dirty="0"/>
          </a:p>
          <a:p>
            <a:r>
              <a:rPr lang="en-US" altLang="ko-KR" dirty="0"/>
              <a:t>    </a:t>
            </a:r>
            <a:r>
              <a:rPr lang="ko-KR" altLang="en-US" dirty="0"/>
              <a:t>한번쯤 고려해보는 필수사업아이템 </a:t>
            </a:r>
          </a:p>
        </p:txBody>
      </p:sp>
      <p:pic>
        <p:nvPicPr>
          <p:cNvPr id="23" name="Picture 2" descr="韓, 65세 은퇴 원하지만 실제론 57세 - 컨슈머뉴스">
            <a:extLst>
              <a:ext uri="{FF2B5EF4-FFF2-40B4-BE49-F238E27FC236}">
                <a16:creationId xmlns:a16="http://schemas.microsoft.com/office/drawing/2014/main" id="{332601A4-B518-4F74-B6A0-9005384F78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355254"/>
            <a:ext cx="2171700" cy="210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FA6603D-DA4D-4BF1-B6AE-E848484D3DB8}"/>
              </a:ext>
            </a:extLst>
          </p:cNvPr>
          <p:cNvSpPr txBox="1"/>
          <p:nvPr/>
        </p:nvSpPr>
        <p:spPr>
          <a:xfrm>
            <a:off x="3779912" y="3028310"/>
            <a:ext cx="1152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그 결과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17C638BC-5CB8-42AB-AAC0-50FAFF1568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91680" y="4276478"/>
            <a:ext cx="6000750" cy="2581521"/>
          </a:xfrm>
          <a:prstGeom prst="rect">
            <a:avLst/>
          </a:prstGeom>
        </p:spPr>
      </p:pic>
      <p:sp>
        <p:nvSpPr>
          <p:cNvPr id="29" name="화살표: 아래쪽 28">
            <a:extLst>
              <a:ext uri="{FF2B5EF4-FFF2-40B4-BE49-F238E27FC236}">
                <a16:creationId xmlns:a16="http://schemas.microsoft.com/office/drawing/2014/main" id="{D2D47A90-8775-4D52-A092-66935C7357DD}"/>
              </a:ext>
            </a:extLst>
          </p:cNvPr>
          <p:cNvSpPr/>
          <p:nvPr/>
        </p:nvSpPr>
        <p:spPr>
          <a:xfrm>
            <a:off x="3779912" y="3028310"/>
            <a:ext cx="2016224" cy="1185532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6679C5C-5A68-4787-BFEB-753E52CF5991}"/>
              </a:ext>
            </a:extLst>
          </p:cNvPr>
          <p:cNvSpPr txBox="1"/>
          <p:nvPr/>
        </p:nvSpPr>
        <p:spPr>
          <a:xfrm>
            <a:off x="4391980" y="3371512"/>
            <a:ext cx="792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+mj-lt"/>
              </a:rPr>
              <a:t>결과</a:t>
            </a:r>
          </a:p>
        </p:txBody>
      </p:sp>
    </p:spTree>
    <p:extLst>
      <p:ext uri="{BB962C8B-B14F-4D97-AF65-F5344CB8AC3E}">
        <p14:creationId xmlns:p14="http://schemas.microsoft.com/office/powerpoint/2010/main" val="1641076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5400000">
            <a:off x="4079348" y="-4083925"/>
            <a:ext cx="982574" cy="9146736"/>
            <a:chOff x="2268759" y="836712"/>
            <a:chExt cx="3340114" cy="6858001"/>
          </a:xfrm>
        </p:grpSpPr>
        <p:sp>
          <p:nvSpPr>
            <p:cNvPr id="3" name="직사각형 2"/>
            <p:cNvSpPr/>
            <p:nvPr>
              <p:custDataLst>
                <p:tags r:id="rId1"/>
              </p:custDataLst>
            </p:nvPr>
          </p:nvSpPr>
          <p:spPr>
            <a:xfrm>
              <a:off x="2799298" y="836712"/>
              <a:ext cx="2809575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/>
            <p:cNvSpPr/>
            <p:nvPr>
              <p:custDataLst>
                <p:tags r:id="rId2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3"/>
              </p:custDataLst>
            </p:nvPr>
          </p:nvSpPr>
          <p:spPr>
            <a:xfrm>
              <a:off x="2556796" y="836713"/>
              <a:ext cx="2317729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4"/>
              </p:custDataLst>
            </p:nvPr>
          </p:nvSpPr>
          <p:spPr>
            <a:xfrm>
              <a:off x="2268759" y="836712"/>
              <a:ext cx="2116203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3663" y="968309"/>
            <a:ext cx="3960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여기어때 잘난체 OTF" pitchFamily="34" charset="-127"/>
                <a:ea typeface="여기어때 잘난체 OTF" pitchFamily="34" charset="-127"/>
              </a:rPr>
              <a:t>배경</a:t>
            </a:r>
            <a:r>
              <a:rPr lang="en-US" altLang="ko-KR" sz="2000" dirty="0">
                <a:latin typeface="여기어때 잘난체 OTF" pitchFamily="34" charset="-127"/>
                <a:ea typeface="여기어때 잘난체 OTF" pitchFamily="34" charset="-127"/>
              </a:rPr>
              <a:t>-</a:t>
            </a:r>
            <a:r>
              <a:rPr lang="en-US" altLang="ko-KR" sz="2000" b="1" dirty="0">
                <a:latin typeface="여기어때 잘난체 OTF" pitchFamily="34" charset="-127"/>
                <a:ea typeface="여기어때 잘난체 OTF" pitchFamily="34" charset="-127"/>
              </a:rPr>
              <a:t>WHY?</a:t>
            </a:r>
            <a:r>
              <a:rPr lang="en-US" altLang="ko-KR" sz="2000" dirty="0">
                <a:latin typeface="여기어때 잘난체 OTF" pitchFamily="34" charset="-127"/>
                <a:ea typeface="여기어때 잘난체 OTF" pitchFamily="34" charset="-127"/>
              </a:rPr>
              <a:t> </a:t>
            </a:r>
            <a:r>
              <a:rPr lang="ko-KR" altLang="en-US" sz="2000" dirty="0">
                <a:latin typeface="여기어때 잘난체 OTF" pitchFamily="34" charset="-127"/>
                <a:ea typeface="여기어때 잘난체 OTF" pitchFamily="34" charset="-127"/>
              </a:rPr>
              <a:t>왜 </a:t>
            </a:r>
            <a:r>
              <a:rPr lang="ko-KR" altLang="en-US" sz="2000" dirty="0" err="1">
                <a:latin typeface="여기어때 잘난체 OTF" pitchFamily="34" charset="-127"/>
                <a:ea typeface="여기어때 잘난체 OTF" pitchFamily="34" charset="-127"/>
              </a:rPr>
              <a:t>치킨집인가</a:t>
            </a:r>
            <a:r>
              <a:rPr lang="en-US" altLang="ko-KR" sz="2000" dirty="0">
                <a:latin typeface="여기어때 잘난체 OTF" pitchFamily="34" charset="-127"/>
                <a:ea typeface="여기어때 잘난체 OTF" pitchFamily="34" charset="-127"/>
              </a:rPr>
              <a:t>?</a:t>
            </a:r>
            <a:endParaRPr lang="ko-KR" altLang="en-US" sz="2000" dirty="0">
              <a:latin typeface="여기어때 잘난체 OTF" pitchFamily="34" charset="-127"/>
              <a:ea typeface="여기어때 잘난체 OTF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1520" y="82889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01. </a:t>
            </a:r>
            <a:r>
              <a:rPr lang="ko-KR" altLang="en-US" sz="20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조사개요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FA6603D-DA4D-4BF1-B6AE-E848484D3DB8}"/>
              </a:ext>
            </a:extLst>
          </p:cNvPr>
          <p:cNvSpPr txBox="1"/>
          <p:nvPr/>
        </p:nvSpPr>
        <p:spPr>
          <a:xfrm>
            <a:off x="3779912" y="3028310"/>
            <a:ext cx="1152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그 결과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A0CE1CF-5C99-4A0F-84FF-B6ED470E0C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458" y="1549885"/>
            <a:ext cx="2990557" cy="29568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308F7A8-B95C-4BD2-9541-50B569E22813}"/>
              </a:ext>
            </a:extLst>
          </p:cNvPr>
          <p:cNvSpPr txBox="1"/>
          <p:nvPr/>
        </p:nvSpPr>
        <p:spPr>
          <a:xfrm>
            <a:off x="5364088" y="1147673"/>
            <a:ext cx="25922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&lt;</a:t>
            </a:r>
            <a:r>
              <a:rPr lang="ko-KR" altLang="en-US" sz="3200" dirty="0"/>
              <a:t>창업비용</a:t>
            </a:r>
            <a:r>
              <a:rPr lang="en-US" altLang="ko-KR" sz="3200" dirty="0"/>
              <a:t>&gt;</a:t>
            </a:r>
            <a:endParaRPr lang="ko-KR" altLang="en-US" sz="32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B086C1F-FDAA-4D61-A568-5354046D41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04048" y="1742556"/>
            <a:ext cx="3461302" cy="194698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9CAF4E5-05A6-4363-A195-4C551DE02DE4}"/>
              </a:ext>
            </a:extLst>
          </p:cNvPr>
          <p:cNvSpPr txBox="1"/>
          <p:nvPr/>
        </p:nvSpPr>
        <p:spPr>
          <a:xfrm>
            <a:off x="5076056" y="3728995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커피숍 평균 </a:t>
            </a:r>
            <a:r>
              <a:rPr lang="ko-KR" altLang="en-US" sz="1600" dirty="0"/>
              <a:t>약 </a:t>
            </a:r>
            <a:r>
              <a:rPr lang="en-US" altLang="ko-KR" sz="1600" dirty="0"/>
              <a:t>1</a:t>
            </a:r>
            <a:r>
              <a:rPr lang="ko-KR" altLang="en-US" sz="1600" dirty="0"/>
              <a:t>억 </a:t>
            </a:r>
            <a:r>
              <a:rPr lang="en-US" altLang="ko-KR" sz="1600" dirty="0"/>
              <a:t>1,000</a:t>
            </a:r>
            <a:r>
              <a:rPr lang="ko-KR" altLang="en-US" sz="1600" dirty="0"/>
              <a:t>만 원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4E26A1B-31A5-459C-95A4-76CBBBC51CF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92026" y="4221088"/>
            <a:ext cx="3080427" cy="205772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A544AC6-9799-4DCB-9D6D-7D88C8728357}"/>
              </a:ext>
            </a:extLst>
          </p:cNvPr>
          <p:cNvSpPr txBox="1"/>
          <p:nvPr/>
        </p:nvSpPr>
        <p:spPr>
          <a:xfrm>
            <a:off x="5192026" y="6334442"/>
            <a:ext cx="3600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치킨집 평균 약 </a:t>
            </a:r>
            <a:r>
              <a:rPr lang="en-US" altLang="ko-KR" dirty="0"/>
              <a:t>5,700</a:t>
            </a:r>
            <a:r>
              <a:rPr lang="ko-KR" altLang="en-US" dirty="0"/>
              <a:t>만 원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0122874-0D54-4EC0-BBA3-431F387D016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847" y="4976299"/>
            <a:ext cx="1994096" cy="188170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C16C2E4-CA2A-4AE1-BC31-5FACCA1A14D7}"/>
              </a:ext>
            </a:extLst>
          </p:cNvPr>
          <p:cNvSpPr txBox="1"/>
          <p:nvPr/>
        </p:nvSpPr>
        <p:spPr>
          <a:xfrm>
            <a:off x="2014173" y="5589240"/>
            <a:ext cx="2160240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>
                <a:ln w="0"/>
                <a:solidFill>
                  <a:schemeClr val="accent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응답자의 절반이상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D0CAD25-C5C0-48A3-AAB0-225D3CAABD01}"/>
              </a:ext>
            </a:extLst>
          </p:cNvPr>
          <p:cNvSpPr txBox="1"/>
          <p:nvPr/>
        </p:nvSpPr>
        <p:spPr>
          <a:xfrm>
            <a:off x="95671" y="4589401"/>
            <a:ext cx="3816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&lt;</a:t>
            </a:r>
            <a:r>
              <a:rPr lang="ko-KR" altLang="en-US" sz="2800" dirty="0"/>
              <a:t>평균 치킨선호도</a:t>
            </a:r>
            <a:r>
              <a:rPr lang="en-US" altLang="ko-KR" sz="2800" dirty="0"/>
              <a:t>&gt;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650178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5400000">
            <a:off x="4079348" y="-4083925"/>
            <a:ext cx="982574" cy="9146736"/>
            <a:chOff x="2268759" y="836712"/>
            <a:chExt cx="3340114" cy="6858001"/>
          </a:xfrm>
        </p:grpSpPr>
        <p:sp>
          <p:nvSpPr>
            <p:cNvPr id="3" name="직사각형 2"/>
            <p:cNvSpPr/>
            <p:nvPr>
              <p:custDataLst>
                <p:tags r:id="rId1"/>
              </p:custDataLst>
            </p:nvPr>
          </p:nvSpPr>
          <p:spPr>
            <a:xfrm>
              <a:off x="2799298" y="836712"/>
              <a:ext cx="2809575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/>
            <p:cNvSpPr/>
            <p:nvPr>
              <p:custDataLst>
                <p:tags r:id="rId2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3"/>
              </p:custDataLst>
            </p:nvPr>
          </p:nvSpPr>
          <p:spPr>
            <a:xfrm>
              <a:off x="2556796" y="836713"/>
              <a:ext cx="2317729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4"/>
              </p:custDataLst>
            </p:nvPr>
          </p:nvSpPr>
          <p:spPr>
            <a:xfrm>
              <a:off x="2268759" y="836712"/>
              <a:ext cx="2116203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-2733" y="972307"/>
            <a:ext cx="3960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여기어때 잘난체 OTF" pitchFamily="34" charset="-127"/>
                <a:ea typeface="여기어때 잘난체 OTF" pitchFamily="34" charset="-127"/>
              </a:rPr>
              <a:t>배경</a:t>
            </a:r>
            <a:r>
              <a:rPr lang="en-US" altLang="ko-KR" sz="2000" dirty="0">
                <a:latin typeface="여기어때 잘난체 OTF" pitchFamily="34" charset="-127"/>
                <a:ea typeface="여기어때 잘난체 OTF" pitchFamily="34" charset="-127"/>
              </a:rPr>
              <a:t>- </a:t>
            </a:r>
            <a:r>
              <a:rPr lang="en-US" altLang="ko-KR" sz="2400" b="1" dirty="0">
                <a:latin typeface="여기어때 잘난체 OTF" pitchFamily="34" charset="-127"/>
                <a:ea typeface="여기어때 잘난체 OTF" pitchFamily="34" charset="-127"/>
              </a:rPr>
              <a:t>BUT! </a:t>
            </a:r>
            <a:endParaRPr lang="ko-KR" altLang="en-US" sz="2000" b="1" dirty="0">
              <a:latin typeface="여기어때 잘난체 OTF" pitchFamily="34" charset="-127"/>
              <a:ea typeface="여기어때 잘난체 OTF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1520" y="82889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01. </a:t>
            </a:r>
            <a:r>
              <a:rPr lang="ko-KR" altLang="en-US" sz="20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조사개요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FA6603D-DA4D-4BF1-B6AE-E848484D3DB8}"/>
              </a:ext>
            </a:extLst>
          </p:cNvPr>
          <p:cNvSpPr txBox="1"/>
          <p:nvPr/>
        </p:nvSpPr>
        <p:spPr>
          <a:xfrm>
            <a:off x="3728858" y="2011252"/>
            <a:ext cx="1152127" cy="4170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&lt;</a:t>
            </a:r>
            <a:r>
              <a:rPr lang="en-US" altLang="ko-KR" sz="6600" dirty="0">
                <a:solidFill>
                  <a:schemeClr val="bg1"/>
                </a:solidFill>
              </a:rPr>
              <a:t>≪</a:t>
            </a:r>
            <a:r>
              <a:rPr lang="en-US" altLang="ko-KR" sz="11500" b="1" dirty="0"/>
              <a:t>&lt;</a:t>
            </a:r>
            <a:r>
              <a:rPr lang="ko-KR" altLang="en-US" sz="6600" dirty="0">
                <a:solidFill>
                  <a:schemeClr val="bg1"/>
                </a:solidFill>
              </a:rPr>
              <a:t>그 </a:t>
            </a:r>
            <a:r>
              <a:rPr lang="ko-KR" altLang="en-US" dirty="0">
                <a:solidFill>
                  <a:schemeClr val="bg1"/>
                </a:solidFill>
              </a:rPr>
              <a:t>결과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B8A0C876-F34C-4C0D-BE9E-6D7B046848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856" y="2204864"/>
            <a:ext cx="2903984" cy="326698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AE08DE5-0114-411A-8A67-5745C5B8919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37226" y="2444468"/>
            <a:ext cx="3779912" cy="278777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38FF59D-ADCA-4419-B4F6-2D8DEFB9B103}"/>
              </a:ext>
            </a:extLst>
          </p:cNvPr>
          <p:cNvSpPr txBox="1"/>
          <p:nvPr/>
        </p:nvSpPr>
        <p:spPr>
          <a:xfrm>
            <a:off x="1089458" y="1826586"/>
            <a:ext cx="252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치킨전문점 창업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6F86EB-2BBB-47B4-B049-0CD3E7AD1566}"/>
              </a:ext>
            </a:extLst>
          </p:cNvPr>
          <p:cNvSpPr txBox="1"/>
          <p:nvPr/>
        </p:nvSpPr>
        <p:spPr>
          <a:xfrm>
            <a:off x="5872090" y="2004809"/>
            <a:ext cx="30450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치킨전문점 폐업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5726747-683E-45B0-AE24-464614DF1D81}"/>
              </a:ext>
            </a:extLst>
          </p:cNvPr>
          <p:cNvSpPr txBox="1"/>
          <p:nvPr/>
        </p:nvSpPr>
        <p:spPr>
          <a:xfrm>
            <a:off x="35496" y="1487686"/>
            <a:ext cx="25922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&lt;2018</a:t>
            </a:r>
            <a:r>
              <a:rPr lang="ko-KR" altLang="en-US" sz="1400" dirty="0"/>
              <a:t>년 기준</a:t>
            </a:r>
            <a:r>
              <a:rPr lang="en-US" altLang="ko-KR" sz="1400" dirty="0"/>
              <a:t>&gt;</a:t>
            </a:r>
            <a:endParaRPr lang="ko-KR" altLang="en-US" sz="1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C16268-DB97-400A-9913-956E3C87428E}"/>
              </a:ext>
            </a:extLst>
          </p:cNvPr>
          <p:cNvSpPr txBox="1"/>
          <p:nvPr/>
        </p:nvSpPr>
        <p:spPr>
          <a:xfrm>
            <a:off x="1583668" y="5550037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6200</a:t>
            </a:r>
            <a:r>
              <a:rPr lang="ko-KR" altLang="en-US" dirty="0"/>
              <a:t>개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A213324-2788-451D-8B36-3F35BD2587B1}"/>
              </a:ext>
            </a:extLst>
          </p:cNvPr>
          <p:cNvSpPr txBox="1"/>
          <p:nvPr/>
        </p:nvSpPr>
        <p:spPr>
          <a:xfrm>
            <a:off x="6660232" y="5365371"/>
            <a:ext cx="2903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8400</a:t>
            </a:r>
            <a:r>
              <a:rPr lang="ko-KR" altLang="en-US" dirty="0"/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64483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5400000">
            <a:off x="4079348" y="-4083925"/>
            <a:ext cx="982574" cy="9146736"/>
            <a:chOff x="2268759" y="836712"/>
            <a:chExt cx="3340114" cy="6858001"/>
          </a:xfrm>
        </p:grpSpPr>
        <p:sp>
          <p:nvSpPr>
            <p:cNvPr id="3" name="직사각형 2"/>
            <p:cNvSpPr/>
            <p:nvPr>
              <p:custDataLst>
                <p:tags r:id="rId1"/>
              </p:custDataLst>
            </p:nvPr>
          </p:nvSpPr>
          <p:spPr>
            <a:xfrm>
              <a:off x="2799298" y="836712"/>
              <a:ext cx="2809575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/>
            <p:cNvSpPr/>
            <p:nvPr>
              <p:custDataLst>
                <p:tags r:id="rId2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3"/>
              </p:custDataLst>
            </p:nvPr>
          </p:nvSpPr>
          <p:spPr>
            <a:xfrm>
              <a:off x="2556796" y="836713"/>
              <a:ext cx="2317729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4"/>
              </p:custDataLst>
            </p:nvPr>
          </p:nvSpPr>
          <p:spPr>
            <a:xfrm>
              <a:off x="2268759" y="836712"/>
              <a:ext cx="2116203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051720" y="122173"/>
            <a:ext cx="3960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여기어때 잘난체 OTF" pitchFamily="34" charset="-127"/>
                <a:ea typeface="여기어때 잘난체 OTF" pitchFamily="34" charset="-127"/>
              </a:rPr>
              <a:t>문제정의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51520" y="82889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01. </a:t>
            </a:r>
            <a:r>
              <a:rPr lang="ko-KR" altLang="en-US" sz="20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조사개요 </a:t>
            </a:r>
            <a:r>
              <a:rPr lang="en-US" altLang="ko-KR" sz="20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- </a:t>
            </a:r>
            <a:endParaRPr lang="ko-KR" altLang="en-US" sz="2000" dirty="0">
              <a:solidFill>
                <a:schemeClr val="bg2">
                  <a:lumMod val="90000"/>
                </a:schemeClr>
              </a:solidFill>
              <a:latin typeface="여기어때 잘난체 OTF" pitchFamily="34" charset="-127"/>
              <a:ea typeface="여기어때 잘난체 OTF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57AB3F-1E62-4D7A-ABB8-468A00F5F83B}"/>
              </a:ext>
            </a:extLst>
          </p:cNvPr>
          <p:cNvSpPr txBox="1"/>
          <p:nvPr/>
        </p:nvSpPr>
        <p:spPr>
          <a:xfrm>
            <a:off x="611560" y="3429000"/>
            <a:ext cx="81354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/>
              <a:t>치킨전문점의 성공적인 창업을 모색하고 경영개선을 유도하기 위해 필요한 데이터 정보를 제공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D7BDEC4-068B-44EE-B13F-A8C077AF41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67744" y="1222521"/>
            <a:ext cx="4401164" cy="1228896"/>
          </a:xfrm>
          <a:prstGeom prst="rect">
            <a:avLst/>
          </a:prstGeom>
        </p:spPr>
      </p:pic>
      <p:pic>
        <p:nvPicPr>
          <p:cNvPr id="16" name="그래픽 15" descr="머리와 톱니바퀴">
            <a:extLst>
              <a:ext uri="{FF2B5EF4-FFF2-40B4-BE49-F238E27FC236}">
                <a16:creationId xmlns:a16="http://schemas.microsoft.com/office/drawing/2014/main" id="{C9016608-A2FE-40DC-94E0-10570BAD451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524328" y="5320680"/>
            <a:ext cx="1537320" cy="153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114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5" name="think-cell Slide" r:id="rId8" imgW="592" imgH="591" progId="TCLayout.ActiveDocument.1">
                  <p:embed/>
                </p:oleObj>
              </mc:Choice>
              <mc:Fallback>
                <p:oleObj name="think-cell Slide" r:id="rId8" imgW="592" imgH="591" progId="TCLayout.ActiveDocument.1">
                  <p:embed/>
                  <p:pic>
                    <p:nvPicPr>
                      <p:cNvPr id="4" name="개체 3" hidden="1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그룹 8"/>
          <p:cNvGrpSpPr/>
          <p:nvPr/>
        </p:nvGrpSpPr>
        <p:grpSpPr>
          <a:xfrm rot="10800000">
            <a:off x="-3" y="2538"/>
            <a:ext cx="9144002" cy="6858000"/>
            <a:chOff x="2268761" y="836712"/>
            <a:chExt cx="3095329" cy="6858000"/>
          </a:xfrm>
        </p:grpSpPr>
        <p:sp>
          <p:nvSpPr>
            <p:cNvPr id="7" name="직사각형 6"/>
            <p:cNvSpPr/>
            <p:nvPr>
              <p:custDataLst>
                <p:tags r:id="rId3"/>
              </p:custDataLst>
            </p:nvPr>
          </p:nvSpPr>
          <p:spPr>
            <a:xfrm>
              <a:off x="2799300" y="836712"/>
              <a:ext cx="2564790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4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5"/>
              </p:custDataLst>
            </p:nvPr>
          </p:nvSpPr>
          <p:spPr>
            <a:xfrm>
              <a:off x="2556793" y="836712"/>
              <a:ext cx="2483768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직사각형 1"/>
            <p:cNvSpPr/>
            <p:nvPr>
              <p:custDataLst>
                <p:tags r:id="rId6"/>
              </p:custDataLst>
            </p:nvPr>
          </p:nvSpPr>
          <p:spPr>
            <a:xfrm>
              <a:off x="2268761" y="836712"/>
              <a:ext cx="2483768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직사각형 15"/>
          <p:cNvSpPr/>
          <p:nvPr/>
        </p:nvSpPr>
        <p:spPr>
          <a:xfrm>
            <a:off x="1805728" y="476672"/>
            <a:ext cx="809183" cy="579847"/>
          </a:xfrm>
          <a:prstGeom prst="rect">
            <a:avLst/>
          </a:prstGeom>
          <a:solidFill>
            <a:srgbClr val="C7B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울림" pitchFamily="50" charset="-127"/>
                <a:ea typeface="한수원 한울림" pitchFamily="50" charset="-127"/>
              </a:rPr>
              <a:t>02</a:t>
            </a:r>
            <a:endParaRPr lang="ko-KR" altLang="en-US" sz="3200" dirty="0">
              <a:latin typeface="한수원 한울림" pitchFamily="50" charset="-127"/>
              <a:ea typeface="한수원 한울림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84765" y="1916832"/>
            <a:ext cx="7576722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>
                <a:solidFill>
                  <a:schemeClr val="bg1"/>
                </a:solidFill>
                <a:latin typeface="여기어때 잘난체 OTF" pitchFamily="34" charset="-127"/>
                <a:ea typeface="여기어때 잘난체 OTF" pitchFamily="34" charset="-127"/>
              </a:rPr>
              <a:t> </a:t>
            </a:r>
            <a:endParaRPr lang="en-US" altLang="ko-KR" sz="5400" dirty="0">
              <a:solidFill>
                <a:schemeClr val="bg1"/>
              </a:solidFill>
              <a:latin typeface="여기어때 잘난체 OTF" pitchFamily="34" charset="-127"/>
              <a:ea typeface="여기어때 잘난체 OTF" pitchFamily="34" charset="-127"/>
            </a:endParaRPr>
          </a:p>
          <a:p>
            <a:pPr algn="ctr"/>
            <a:r>
              <a:rPr lang="ko-KR" altLang="en-US" sz="4800" dirty="0" err="1">
                <a:solidFill>
                  <a:schemeClr val="bg1"/>
                </a:solidFill>
                <a:latin typeface="여기어때 잘난체 OTF" pitchFamily="34" charset="-127"/>
                <a:ea typeface="여기어때 잘난체 OTF" pitchFamily="34" charset="-127"/>
              </a:rPr>
              <a:t>데이터전처리</a:t>
            </a:r>
            <a:endParaRPr lang="en-US" altLang="ko-KR" sz="6000" dirty="0">
              <a:solidFill>
                <a:schemeClr val="bg1"/>
              </a:solidFill>
              <a:latin typeface="여기어때 잘난체 OTF" pitchFamily="34" charset="-127"/>
              <a:ea typeface="여기어때 잘난체 OTF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331442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5400000">
            <a:off x="4079348" y="-4083925"/>
            <a:ext cx="982574" cy="9146736"/>
            <a:chOff x="2268759" y="836712"/>
            <a:chExt cx="3340114" cy="6858001"/>
          </a:xfrm>
        </p:grpSpPr>
        <p:sp>
          <p:nvSpPr>
            <p:cNvPr id="3" name="직사각형 2"/>
            <p:cNvSpPr/>
            <p:nvPr>
              <p:custDataLst>
                <p:tags r:id="rId1"/>
              </p:custDataLst>
            </p:nvPr>
          </p:nvSpPr>
          <p:spPr>
            <a:xfrm>
              <a:off x="2799298" y="836712"/>
              <a:ext cx="2809575" cy="6858000"/>
            </a:xfrm>
            <a:prstGeom prst="rect">
              <a:avLst/>
            </a:prstGeom>
            <a:solidFill>
              <a:srgbClr val="E6E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/>
            <p:cNvSpPr/>
            <p:nvPr>
              <p:custDataLst>
                <p:tags r:id="rId2"/>
              </p:custDataLst>
            </p:nvPr>
          </p:nvSpPr>
          <p:spPr>
            <a:xfrm>
              <a:off x="2772817" y="836712"/>
              <a:ext cx="2483768" cy="6858000"/>
            </a:xfrm>
            <a:prstGeom prst="rect">
              <a:avLst/>
            </a:prstGeom>
            <a:solidFill>
              <a:srgbClr val="A992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>
              <p:custDataLst>
                <p:tags r:id="rId3"/>
              </p:custDataLst>
            </p:nvPr>
          </p:nvSpPr>
          <p:spPr>
            <a:xfrm>
              <a:off x="2556796" y="836713"/>
              <a:ext cx="2317729" cy="6858000"/>
            </a:xfrm>
            <a:prstGeom prst="rect">
              <a:avLst/>
            </a:prstGeom>
            <a:solidFill>
              <a:srgbClr val="6E5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>
              <p:custDataLst>
                <p:tags r:id="rId4"/>
              </p:custDataLst>
            </p:nvPr>
          </p:nvSpPr>
          <p:spPr>
            <a:xfrm>
              <a:off x="2268759" y="836712"/>
              <a:ext cx="2116203" cy="6858000"/>
            </a:xfrm>
            <a:prstGeom prst="rect">
              <a:avLst/>
            </a:prstGeom>
            <a:solidFill>
              <a:srgbClr val="1C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51519" y="82889"/>
            <a:ext cx="5526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02. </a:t>
            </a:r>
            <a:r>
              <a:rPr lang="ko-KR" altLang="en-US" sz="2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데이터 </a:t>
            </a:r>
            <a:r>
              <a:rPr lang="ko-KR" altLang="en-US" sz="2400" dirty="0" err="1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전처리</a:t>
            </a:r>
            <a:r>
              <a:rPr lang="ko-KR" altLang="en-US" sz="1400" dirty="0" err="1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결측치</a:t>
            </a:r>
            <a:r>
              <a:rPr lang="en-US" altLang="ko-KR" sz="1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, </a:t>
            </a:r>
            <a:r>
              <a:rPr lang="ko-KR" altLang="en-US" sz="1400" dirty="0" err="1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특이값</a:t>
            </a:r>
            <a:r>
              <a:rPr lang="ko-KR" altLang="en-US" sz="1400" dirty="0">
                <a:solidFill>
                  <a:schemeClr val="bg2">
                    <a:lumMod val="90000"/>
                  </a:schemeClr>
                </a:solidFill>
                <a:latin typeface="여기어때 잘난체 OTF" pitchFamily="34" charset="-127"/>
                <a:ea typeface="여기어때 잘난체 OTF" pitchFamily="34" charset="-127"/>
              </a:rPr>
              <a:t> 확인</a:t>
            </a:r>
            <a:endParaRPr lang="ko-KR" altLang="en-US" sz="2000" dirty="0">
              <a:solidFill>
                <a:schemeClr val="bg2">
                  <a:lumMod val="90000"/>
                </a:schemeClr>
              </a:solidFill>
              <a:latin typeface="여기어때 잘난체 OTF" pitchFamily="34" charset="-127"/>
              <a:ea typeface="여기어때 잘난체 OTF" pitchFamily="34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1B88BAF-0AC9-431F-B435-1A4C0991FB3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31" r="49736" b="3047"/>
          <a:stretch/>
        </p:blipFill>
        <p:spPr>
          <a:xfrm>
            <a:off x="779010" y="1124743"/>
            <a:ext cx="1914010" cy="4896545"/>
          </a:xfrm>
          <a:prstGeom prst="rect">
            <a:avLst/>
          </a:prstGeom>
        </p:spPr>
      </p:pic>
      <p:sp>
        <p:nvSpPr>
          <p:cNvPr id="12" name="타원 11">
            <a:extLst>
              <a:ext uri="{FF2B5EF4-FFF2-40B4-BE49-F238E27FC236}">
                <a16:creationId xmlns:a16="http://schemas.microsoft.com/office/drawing/2014/main" id="{56FC575F-B1B9-4F10-A00D-6EE24C325A48}"/>
              </a:ext>
            </a:extLst>
          </p:cNvPr>
          <p:cNvSpPr/>
          <p:nvPr/>
        </p:nvSpPr>
        <p:spPr>
          <a:xfrm>
            <a:off x="1627202" y="1350419"/>
            <a:ext cx="144016" cy="1440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171" name="그룹 7170">
            <a:extLst>
              <a:ext uri="{FF2B5EF4-FFF2-40B4-BE49-F238E27FC236}">
                <a16:creationId xmlns:a16="http://schemas.microsoft.com/office/drawing/2014/main" id="{23711142-DAD2-41C3-8D70-9C3E1C925674}"/>
              </a:ext>
            </a:extLst>
          </p:cNvPr>
          <p:cNvGrpSpPr/>
          <p:nvPr/>
        </p:nvGrpSpPr>
        <p:grpSpPr>
          <a:xfrm>
            <a:off x="162740" y="3201107"/>
            <a:ext cx="369332" cy="1350289"/>
            <a:chOff x="66854" y="2813913"/>
            <a:chExt cx="369332" cy="135028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6F29FB-C8D4-418B-8AB4-DB67494B4ADC}"/>
                </a:ext>
              </a:extLst>
            </p:cNvPr>
            <p:cNvSpPr txBox="1"/>
            <p:nvPr/>
          </p:nvSpPr>
          <p:spPr>
            <a:xfrm>
              <a:off x="66854" y="2981827"/>
              <a:ext cx="369332" cy="118237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ko-KR" altLang="en-US" sz="1200" dirty="0"/>
                <a:t>일 평균 배달수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477A8A3-B5AC-4485-9F8B-1A63FC8C15FC}"/>
                </a:ext>
              </a:extLst>
            </p:cNvPr>
            <p:cNvSpPr txBox="1"/>
            <p:nvPr/>
          </p:nvSpPr>
          <p:spPr>
            <a:xfrm>
              <a:off x="124685" y="2813913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</p:grpSp>
      <p:grpSp>
        <p:nvGrpSpPr>
          <p:cNvPr id="7175" name="그룹 7174">
            <a:extLst>
              <a:ext uri="{FF2B5EF4-FFF2-40B4-BE49-F238E27FC236}">
                <a16:creationId xmlns:a16="http://schemas.microsoft.com/office/drawing/2014/main" id="{F6FAEA9F-A9E3-4CDE-B76D-6268EDCBA70B}"/>
              </a:ext>
            </a:extLst>
          </p:cNvPr>
          <p:cNvGrpSpPr/>
          <p:nvPr/>
        </p:nvGrpSpPr>
        <p:grpSpPr>
          <a:xfrm>
            <a:off x="616872" y="6001816"/>
            <a:ext cx="2177903" cy="279478"/>
            <a:chOff x="594913" y="6021288"/>
            <a:chExt cx="2177903" cy="27947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4DD1F62-315F-4E37-87F1-E5C9DC13EA4E}"/>
                </a:ext>
              </a:extLst>
            </p:cNvPr>
            <p:cNvSpPr txBox="1"/>
            <p:nvPr/>
          </p:nvSpPr>
          <p:spPr>
            <a:xfrm>
              <a:off x="594913" y="6034496"/>
              <a:ext cx="42672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-0.4</a:t>
              </a:r>
              <a:endParaRPr lang="ko-KR" altLang="en-US" sz="105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21B737D-9E10-41A8-BF0F-F69A1D50F373}"/>
                </a:ext>
              </a:extLst>
            </p:cNvPr>
            <p:cNvSpPr txBox="1"/>
            <p:nvPr/>
          </p:nvSpPr>
          <p:spPr>
            <a:xfrm>
              <a:off x="1007460" y="6021288"/>
              <a:ext cx="42672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-0.2</a:t>
              </a:r>
              <a:endParaRPr lang="ko-KR" altLang="en-US" sz="1050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D51ABF3-8796-4889-84C5-33017FFE14D5}"/>
                </a:ext>
              </a:extLst>
            </p:cNvPr>
            <p:cNvSpPr txBox="1"/>
            <p:nvPr/>
          </p:nvSpPr>
          <p:spPr>
            <a:xfrm>
              <a:off x="1521318" y="6039156"/>
              <a:ext cx="36901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0.0</a:t>
              </a:r>
              <a:endParaRPr lang="ko-KR" altLang="en-US" sz="105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6C6F947-FD26-4E4D-9784-6798009615DB}"/>
                </a:ext>
              </a:extLst>
            </p:cNvPr>
            <p:cNvSpPr txBox="1"/>
            <p:nvPr/>
          </p:nvSpPr>
          <p:spPr>
            <a:xfrm>
              <a:off x="1918992" y="6034496"/>
              <a:ext cx="36901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0.2</a:t>
              </a:r>
              <a:endParaRPr lang="ko-KR" altLang="en-US" sz="105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9AD413C-BC44-4710-B0B3-D35DCAFFDCFB}"/>
                </a:ext>
              </a:extLst>
            </p:cNvPr>
            <p:cNvSpPr txBox="1"/>
            <p:nvPr/>
          </p:nvSpPr>
          <p:spPr>
            <a:xfrm>
              <a:off x="2403804" y="6021288"/>
              <a:ext cx="36901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0.4</a:t>
              </a:r>
              <a:endParaRPr lang="ko-KR" altLang="en-US" sz="1050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E2E8FCD-CA27-46A3-A718-E35138BBA51C}"/>
              </a:ext>
            </a:extLst>
          </p:cNvPr>
          <p:cNvGrpSpPr/>
          <p:nvPr/>
        </p:nvGrpSpPr>
        <p:grpSpPr>
          <a:xfrm>
            <a:off x="505532" y="1897253"/>
            <a:ext cx="355262" cy="4104109"/>
            <a:chOff x="968207" y="1898418"/>
            <a:chExt cx="355262" cy="4104109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50DD9A0-A4EA-4A92-8E48-293DBDC7A79D}"/>
                </a:ext>
              </a:extLst>
            </p:cNvPr>
            <p:cNvSpPr txBox="1"/>
            <p:nvPr/>
          </p:nvSpPr>
          <p:spPr>
            <a:xfrm>
              <a:off x="984915" y="1898418"/>
              <a:ext cx="338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60</a:t>
              </a:r>
              <a:endParaRPr lang="ko-KR" altLang="en-US" sz="1050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44A394A-3198-41E4-BBA0-43BE493063BF}"/>
                </a:ext>
              </a:extLst>
            </p:cNvPr>
            <p:cNvSpPr txBox="1"/>
            <p:nvPr/>
          </p:nvSpPr>
          <p:spPr>
            <a:xfrm>
              <a:off x="968207" y="3185963"/>
              <a:ext cx="338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40</a:t>
              </a:r>
              <a:endParaRPr lang="ko-KR" altLang="en-US" sz="105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35B735E-CF78-43D5-A719-052E95841CFC}"/>
                </a:ext>
              </a:extLst>
            </p:cNvPr>
            <p:cNvSpPr txBox="1"/>
            <p:nvPr/>
          </p:nvSpPr>
          <p:spPr>
            <a:xfrm>
              <a:off x="976437" y="4453372"/>
              <a:ext cx="338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20</a:t>
              </a:r>
              <a:endParaRPr lang="ko-KR" altLang="en-US" sz="1050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A444DFD-7742-494B-B8F3-63DDBEE7C941}"/>
                </a:ext>
              </a:extLst>
            </p:cNvPr>
            <p:cNvSpPr txBox="1"/>
            <p:nvPr/>
          </p:nvSpPr>
          <p:spPr>
            <a:xfrm>
              <a:off x="1061859" y="5740917"/>
              <a:ext cx="26161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0</a:t>
              </a:r>
              <a:endParaRPr lang="ko-KR" altLang="en-US" sz="1050" dirty="0"/>
            </a:p>
          </p:txBody>
        </p:sp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15CB0FAC-7140-4A39-886D-717D0CFF2A4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4758" b="2133"/>
          <a:stretch/>
        </p:blipFill>
        <p:spPr>
          <a:xfrm>
            <a:off x="3612016" y="1143504"/>
            <a:ext cx="1914011" cy="4877784"/>
          </a:xfrm>
          <a:prstGeom prst="rect">
            <a:avLst/>
          </a:prstGeom>
        </p:spPr>
      </p:pic>
      <p:grpSp>
        <p:nvGrpSpPr>
          <p:cNvPr id="7173" name="그룹 7172">
            <a:extLst>
              <a:ext uri="{FF2B5EF4-FFF2-40B4-BE49-F238E27FC236}">
                <a16:creationId xmlns:a16="http://schemas.microsoft.com/office/drawing/2014/main" id="{E448302E-2B91-4555-9391-F4D93B192A7F}"/>
              </a:ext>
            </a:extLst>
          </p:cNvPr>
          <p:cNvGrpSpPr/>
          <p:nvPr/>
        </p:nvGrpSpPr>
        <p:grpSpPr>
          <a:xfrm>
            <a:off x="2817565" y="2909175"/>
            <a:ext cx="369332" cy="1678120"/>
            <a:chOff x="4381297" y="2728227"/>
            <a:chExt cx="369332" cy="167812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A13D0C4-01E6-4762-B6F8-1222552250BF}"/>
                </a:ext>
              </a:extLst>
            </p:cNvPr>
            <p:cNvSpPr txBox="1"/>
            <p:nvPr/>
          </p:nvSpPr>
          <p:spPr>
            <a:xfrm>
              <a:off x="4381297" y="3332976"/>
              <a:ext cx="369332" cy="1073371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ko-KR" altLang="en-US" sz="1200" dirty="0" err="1"/>
                <a:t>전국사업체수</a:t>
              </a:r>
              <a:endParaRPr lang="ko-KR" altLang="en-US" sz="12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1E5A1F1-2351-421E-AE3A-73E14AFA1A74}"/>
                </a:ext>
              </a:extLst>
            </p:cNvPr>
            <p:cNvSpPr txBox="1"/>
            <p:nvPr/>
          </p:nvSpPr>
          <p:spPr>
            <a:xfrm>
              <a:off x="4431150" y="2728227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2</a:t>
              </a:r>
              <a:endParaRPr lang="ko-KR" altLang="en-US" sz="12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57025A3-7692-423E-A189-8E7D25DCF520}"/>
                </a:ext>
              </a:extLst>
            </p:cNvPr>
            <p:cNvSpPr txBox="1"/>
            <p:nvPr/>
          </p:nvSpPr>
          <p:spPr>
            <a:xfrm>
              <a:off x="4431150" y="2866726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0</a:t>
              </a:r>
              <a:endParaRPr lang="ko-KR" altLang="en-US" sz="12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319CEC5-54F7-4944-9100-865DDAA93012}"/>
                </a:ext>
              </a:extLst>
            </p:cNvPr>
            <p:cNvSpPr txBox="1"/>
            <p:nvPr/>
          </p:nvSpPr>
          <p:spPr>
            <a:xfrm>
              <a:off x="4431150" y="3022497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F385815-2062-4FF6-8BB8-DB7CCAD447D3}"/>
                </a:ext>
              </a:extLst>
            </p:cNvPr>
            <p:cNvSpPr txBox="1"/>
            <p:nvPr/>
          </p:nvSpPr>
          <p:spPr>
            <a:xfrm>
              <a:off x="4431150" y="3164854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8</a:t>
              </a:r>
              <a:endParaRPr lang="ko-KR" altLang="en-US" sz="1200" dirty="0"/>
            </a:p>
          </p:txBody>
        </p:sp>
      </p:grpSp>
      <p:sp>
        <p:nvSpPr>
          <p:cNvPr id="55" name="타원 54">
            <a:extLst>
              <a:ext uri="{FF2B5EF4-FFF2-40B4-BE49-F238E27FC236}">
                <a16:creationId xmlns:a16="http://schemas.microsoft.com/office/drawing/2014/main" id="{E0FEEEC3-B0EA-487A-A106-804733C00314}"/>
              </a:ext>
            </a:extLst>
          </p:cNvPr>
          <p:cNvSpPr/>
          <p:nvPr/>
        </p:nvSpPr>
        <p:spPr>
          <a:xfrm>
            <a:off x="4497013" y="1350419"/>
            <a:ext cx="144016" cy="1440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172" name="그룹 7171">
            <a:extLst>
              <a:ext uri="{FF2B5EF4-FFF2-40B4-BE49-F238E27FC236}">
                <a16:creationId xmlns:a16="http://schemas.microsoft.com/office/drawing/2014/main" id="{4398661A-E691-422F-A003-1CCD7C1CA273}"/>
              </a:ext>
            </a:extLst>
          </p:cNvPr>
          <p:cNvGrpSpPr/>
          <p:nvPr/>
        </p:nvGrpSpPr>
        <p:grpSpPr>
          <a:xfrm>
            <a:off x="3102843" y="1502197"/>
            <a:ext cx="603860" cy="4447083"/>
            <a:chOff x="4557000" y="1502197"/>
            <a:chExt cx="603860" cy="4447083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58C984D-0B58-47C8-8EE1-2296F4C8993E}"/>
                </a:ext>
              </a:extLst>
            </p:cNvPr>
            <p:cNvSpPr txBox="1"/>
            <p:nvPr/>
          </p:nvSpPr>
          <p:spPr>
            <a:xfrm>
              <a:off x="4557000" y="1502197"/>
              <a:ext cx="5902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3e+05</a:t>
              </a:r>
              <a:endParaRPr lang="ko-KR" altLang="en-US" sz="105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76E8D7D-ECEF-4416-A11F-6D110687F614}"/>
                </a:ext>
              </a:extLst>
            </p:cNvPr>
            <p:cNvSpPr txBox="1"/>
            <p:nvPr/>
          </p:nvSpPr>
          <p:spPr>
            <a:xfrm>
              <a:off x="4570634" y="2891692"/>
              <a:ext cx="5902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2e+05</a:t>
              </a:r>
              <a:endParaRPr lang="ko-KR" altLang="en-US" sz="1050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054EB39-F948-4FC7-8C28-2802FF04CF21}"/>
                </a:ext>
              </a:extLst>
            </p:cNvPr>
            <p:cNvSpPr txBox="1"/>
            <p:nvPr/>
          </p:nvSpPr>
          <p:spPr>
            <a:xfrm>
              <a:off x="4557000" y="4292814"/>
              <a:ext cx="5902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1e+05</a:t>
              </a:r>
              <a:endParaRPr lang="ko-KR" altLang="en-US" sz="1050" dirty="0"/>
            </a:p>
          </p:txBody>
        </p:sp>
        <p:sp>
          <p:nvSpPr>
            <p:cNvPr id="7168" name="TextBox 7167">
              <a:extLst>
                <a:ext uri="{FF2B5EF4-FFF2-40B4-BE49-F238E27FC236}">
                  <a16:creationId xmlns:a16="http://schemas.microsoft.com/office/drawing/2014/main" id="{514FDD21-85B0-4504-A44A-50E5E12AE6DE}"/>
                </a:ext>
              </a:extLst>
            </p:cNvPr>
            <p:cNvSpPr txBox="1"/>
            <p:nvPr/>
          </p:nvSpPr>
          <p:spPr>
            <a:xfrm>
              <a:off x="4557838" y="5687670"/>
              <a:ext cx="5902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0e+00</a:t>
              </a:r>
              <a:endParaRPr lang="ko-KR" altLang="en-US" sz="1050" dirty="0"/>
            </a:p>
          </p:txBody>
        </p:sp>
      </p:grpSp>
      <p:sp>
        <p:nvSpPr>
          <p:cNvPr id="7170" name="직사각형 7169">
            <a:extLst>
              <a:ext uri="{FF2B5EF4-FFF2-40B4-BE49-F238E27FC236}">
                <a16:creationId xmlns:a16="http://schemas.microsoft.com/office/drawing/2014/main" id="{836079A5-7215-41C5-AF9A-77FF02B1B667}"/>
              </a:ext>
            </a:extLst>
          </p:cNvPr>
          <p:cNvSpPr/>
          <p:nvPr/>
        </p:nvSpPr>
        <p:spPr>
          <a:xfrm>
            <a:off x="1736015" y="6443618"/>
            <a:ext cx="5932329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/>
              <a:t>-&gt;</a:t>
            </a:r>
            <a:r>
              <a:rPr lang="ko-KR" altLang="en-US" dirty="0"/>
              <a:t>일반적인 범위를 넘어서지 않았기 때문에 </a:t>
            </a:r>
            <a:r>
              <a:rPr lang="en-US" altLang="ko-KR" dirty="0"/>
              <a:t>EDA</a:t>
            </a:r>
            <a:r>
              <a:rPr lang="ko-KR" altLang="en-US" dirty="0"/>
              <a:t>에 포함</a:t>
            </a:r>
          </a:p>
        </p:txBody>
      </p:sp>
      <p:pic>
        <p:nvPicPr>
          <p:cNvPr id="7174" name="그림 7173">
            <a:extLst>
              <a:ext uri="{FF2B5EF4-FFF2-40B4-BE49-F238E27FC236}">
                <a16:creationId xmlns:a16="http://schemas.microsoft.com/office/drawing/2014/main" id="{254CFE90-4522-4AB5-A270-5B3D74F4B7C8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802"/>
          <a:stretch/>
        </p:blipFill>
        <p:spPr>
          <a:xfrm>
            <a:off x="6343268" y="1157358"/>
            <a:ext cx="1926195" cy="4831829"/>
          </a:xfrm>
          <a:prstGeom prst="rect">
            <a:avLst/>
          </a:prstGeom>
        </p:spPr>
      </p:pic>
      <p:grpSp>
        <p:nvGrpSpPr>
          <p:cNvPr id="48" name="그룹 47">
            <a:extLst>
              <a:ext uri="{FF2B5EF4-FFF2-40B4-BE49-F238E27FC236}">
                <a16:creationId xmlns:a16="http://schemas.microsoft.com/office/drawing/2014/main" id="{B2BC4AA4-D141-4596-B4BC-9B96C5C1D649}"/>
              </a:ext>
            </a:extLst>
          </p:cNvPr>
          <p:cNvGrpSpPr/>
          <p:nvPr/>
        </p:nvGrpSpPr>
        <p:grpSpPr>
          <a:xfrm>
            <a:off x="3451323" y="6022741"/>
            <a:ext cx="2177903" cy="279478"/>
            <a:chOff x="594913" y="6021288"/>
            <a:chExt cx="2177903" cy="279478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6F4A7D7-9EEE-4A32-9408-469957F05697}"/>
                </a:ext>
              </a:extLst>
            </p:cNvPr>
            <p:cNvSpPr txBox="1"/>
            <p:nvPr/>
          </p:nvSpPr>
          <p:spPr>
            <a:xfrm>
              <a:off x="594913" y="6034496"/>
              <a:ext cx="42672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-0.4</a:t>
              </a:r>
              <a:endParaRPr lang="ko-KR" altLang="en-US" sz="1050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14695D2-94AF-4213-8DE0-52EB951F1019}"/>
                </a:ext>
              </a:extLst>
            </p:cNvPr>
            <p:cNvSpPr txBox="1"/>
            <p:nvPr/>
          </p:nvSpPr>
          <p:spPr>
            <a:xfrm>
              <a:off x="1007460" y="6021288"/>
              <a:ext cx="42672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-0.2</a:t>
              </a:r>
              <a:endParaRPr lang="ko-KR" altLang="en-US" sz="1050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6DBF35C-6664-42F0-B8AD-4925594CE206}"/>
                </a:ext>
              </a:extLst>
            </p:cNvPr>
            <p:cNvSpPr txBox="1"/>
            <p:nvPr/>
          </p:nvSpPr>
          <p:spPr>
            <a:xfrm>
              <a:off x="1521318" y="6039156"/>
              <a:ext cx="36901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0.0</a:t>
              </a:r>
              <a:endParaRPr lang="ko-KR" altLang="en-US" sz="1050" dirty="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6ABF046-494B-4DFE-BDAC-F8651FF9963F}"/>
                </a:ext>
              </a:extLst>
            </p:cNvPr>
            <p:cNvSpPr txBox="1"/>
            <p:nvPr/>
          </p:nvSpPr>
          <p:spPr>
            <a:xfrm>
              <a:off x="1918992" y="6034496"/>
              <a:ext cx="36901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0.2</a:t>
              </a:r>
              <a:endParaRPr lang="ko-KR" altLang="en-US" sz="1050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88E76228-A4CA-4AC8-AE25-348D9CFD69A4}"/>
                </a:ext>
              </a:extLst>
            </p:cNvPr>
            <p:cNvSpPr txBox="1"/>
            <p:nvPr/>
          </p:nvSpPr>
          <p:spPr>
            <a:xfrm>
              <a:off x="2403804" y="6021288"/>
              <a:ext cx="36901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0.4</a:t>
              </a:r>
              <a:endParaRPr lang="ko-KR" altLang="en-US" sz="1050" dirty="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6F62A428-5F22-48BB-96D3-69EB3398CA8B}"/>
              </a:ext>
            </a:extLst>
          </p:cNvPr>
          <p:cNvGrpSpPr/>
          <p:nvPr/>
        </p:nvGrpSpPr>
        <p:grpSpPr>
          <a:xfrm>
            <a:off x="6193051" y="5943360"/>
            <a:ext cx="2177903" cy="279478"/>
            <a:chOff x="594913" y="6021288"/>
            <a:chExt cx="2177903" cy="279478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9CC0C9D3-17D7-424C-A9B0-016941C84D41}"/>
                </a:ext>
              </a:extLst>
            </p:cNvPr>
            <p:cNvSpPr txBox="1"/>
            <p:nvPr/>
          </p:nvSpPr>
          <p:spPr>
            <a:xfrm>
              <a:off x="594913" y="6034496"/>
              <a:ext cx="42672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-0.4</a:t>
              </a:r>
              <a:endParaRPr lang="ko-KR" altLang="en-US" sz="1050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1B8F2F4-D01E-418A-A52F-412F38D30214}"/>
                </a:ext>
              </a:extLst>
            </p:cNvPr>
            <p:cNvSpPr txBox="1"/>
            <p:nvPr/>
          </p:nvSpPr>
          <p:spPr>
            <a:xfrm>
              <a:off x="1007460" y="6021288"/>
              <a:ext cx="42672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-0.2</a:t>
              </a:r>
              <a:endParaRPr lang="ko-KR" altLang="en-US" sz="1050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E9E181A8-043B-4860-81A9-8F6AB20871A1}"/>
                </a:ext>
              </a:extLst>
            </p:cNvPr>
            <p:cNvSpPr txBox="1"/>
            <p:nvPr/>
          </p:nvSpPr>
          <p:spPr>
            <a:xfrm>
              <a:off x="1521318" y="6039156"/>
              <a:ext cx="36901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0.0</a:t>
              </a:r>
              <a:endParaRPr lang="ko-KR" altLang="en-US" sz="1050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FE0789D-5A07-4A10-80F0-18E588714D68}"/>
                </a:ext>
              </a:extLst>
            </p:cNvPr>
            <p:cNvSpPr txBox="1"/>
            <p:nvPr/>
          </p:nvSpPr>
          <p:spPr>
            <a:xfrm>
              <a:off x="1918992" y="6034496"/>
              <a:ext cx="36901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0.2</a:t>
              </a:r>
              <a:endParaRPr lang="ko-KR" altLang="en-US" sz="1050" dirty="0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A64EDE9A-7641-4851-AB4B-D14B8FC0257E}"/>
                </a:ext>
              </a:extLst>
            </p:cNvPr>
            <p:cNvSpPr txBox="1"/>
            <p:nvPr/>
          </p:nvSpPr>
          <p:spPr>
            <a:xfrm>
              <a:off x="2403804" y="6021288"/>
              <a:ext cx="36901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0.4</a:t>
              </a:r>
              <a:endParaRPr lang="ko-KR" altLang="en-US" sz="1050" dirty="0"/>
            </a:p>
          </p:txBody>
        </p:sp>
      </p:grpSp>
      <p:sp>
        <p:nvSpPr>
          <p:cNvPr id="65" name="타원 64">
            <a:extLst>
              <a:ext uri="{FF2B5EF4-FFF2-40B4-BE49-F238E27FC236}">
                <a16:creationId xmlns:a16="http://schemas.microsoft.com/office/drawing/2014/main" id="{66EB5F29-CD10-4CA9-ABFE-AF2177A1D9FA}"/>
              </a:ext>
            </a:extLst>
          </p:cNvPr>
          <p:cNvSpPr/>
          <p:nvPr/>
        </p:nvSpPr>
        <p:spPr>
          <a:xfrm>
            <a:off x="7231954" y="1336972"/>
            <a:ext cx="144016" cy="1440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76" name="TextBox 7175">
            <a:extLst>
              <a:ext uri="{FF2B5EF4-FFF2-40B4-BE49-F238E27FC236}">
                <a16:creationId xmlns:a16="http://schemas.microsoft.com/office/drawing/2014/main" id="{670067F0-23F8-4A82-8399-83713BB480A7}"/>
              </a:ext>
            </a:extLst>
          </p:cNvPr>
          <p:cNvSpPr txBox="1"/>
          <p:nvPr/>
        </p:nvSpPr>
        <p:spPr>
          <a:xfrm>
            <a:off x="5778479" y="3152679"/>
            <a:ext cx="369332" cy="107337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sz="1200" dirty="0"/>
              <a:t>치킨전문점수</a:t>
            </a:r>
          </a:p>
        </p:txBody>
      </p:sp>
      <p:sp>
        <p:nvSpPr>
          <p:cNvPr id="7177" name="TextBox 7176">
            <a:extLst>
              <a:ext uri="{FF2B5EF4-FFF2-40B4-BE49-F238E27FC236}">
                <a16:creationId xmlns:a16="http://schemas.microsoft.com/office/drawing/2014/main" id="{6017BCDA-FD02-420C-8D87-0AA9C6A37E3A}"/>
              </a:ext>
            </a:extLst>
          </p:cNvPr>
          <p:cNvSpPr txBox="1"/>
          <p:nvPr/>
        </p:nvSpPr>
        <p:spPr>
          <a:xfrm>
            <a:off x="6007045" y="2207766"/>
            <a:ext cx="4058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/>
              <a:t>300</a:t>
            </a:r>
            <a:endParaRPr lang="ko-KR" altLang="en-US" sz="1050" dirty="0"/>
          </a:p>
        </p:txBody>
      </p:sp>
      <p:sp>
        <p:nvSpPr>
          <p:cNvPr id="7179" name="TextBox 7178">
            <a:extLst>
              <a:ext uri="{FF2B5EF4-FFF2-40B4-BE49-F238E27FC236}">
                <a16:creationId xmlns:a16="http://schemas.microsoft.com/office/drawing/2014/main" id="{1368F012-EAC2-4F1A-AD45-C87EA8C341F2}"/>
              </a:ext>
            </a:extLst>
          </p:cNvPr>
          <p:cNvSpPr txBox="1"/>
          <p:nvPr/>
        </p:nvSpPr>
        <p:spPr>
          <a:xfrm>
            <a:off x="6023657" y="3828251"/>
            <a:ext cx="4058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/>
              <a:t>200</a:t>
            </a:r>
            <a:endParaRPr lang="ko-KR" altLang="en-US" sz="1050" dirty="0"/>
          </a:p>
        </p:txBody>
      </p:sp>
      <p:sp>
        <p:nvSpPr>
          <p:cNvPr id="7180" name="TextBox 7179">
            <a:extLst>
              <a:ext uri="{FF2B5EF4-FFF2-40B4-BE49-F238E27FC236}">
                <a16:creationId xmlns:a16="http://schemas.microsoft.com/office/drawing/2014/main" id="{F6D38826-5DC2-4526-B2EA-3BAD7FEBCA64}"/>
              </a:ext>
            </a:extLst>
          </p:cNvPr>
          <p:cNvSpPr txBox="1"/>
          <p:nvPr/>
        </p:nvSpPr>
        <p:spPr>
          <a:xfrm>
            <a:off x="6023657" y="5482175"/>
            <a:ext cx="4058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100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391501615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Dsnml8k0E.DszD2d7afCQ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Dsnml8k0E.DszD2d7afCQ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Dsnml8k0E.DszD2d7afCQ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ZXDwHyk5UOjM6hKKGcAQw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KCM2Zofl0Swe2NRy5i3Dw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yHUas9j0U61MWwmL_5mLw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5mbUXH1U6vPSUrFwjxgw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</TotalTime>
  <Words>766</Words>
  <Application>Microsoft Office PowerPoint</Application>
  <PresentationFormat>화면 슬라이드 쇼(4:3)</PresentationFormat>
  <Paragraphs>269</Paragraphs>
  <Slides>25</Slides>
  <Notes>8</Notes>
  <HiddenSlides>0</HiddenSlides>
  <MMClips>0</MMClips>
  <ScaleCrop>false</ScaleCrop>
  <HeadingPairs>
    <vt:vector size="8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1" baseType="lpstr">
      <vt:lpstr>맑은 고딕</vt:lpstr>
      <vt:lpstr>여기어때 잘난체 OTF</vt:lpstr>
      <vt:lpstr>한수원 한울림</vt:lpstr>
      <vt:lpstr>Arial</vt:lpstr>
      <vt:lpstr>Office 테마</vt:lpstr>
      <vt:lpstr>think-cell Slide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최서원</dc:creator>
  <cp:lastModifiedBy>CPB04GameN</cp:lastModifiedBy>
  <cp:revision>32</cp:revision>
  <dcterms:created xsi:type="dcterms:W3CDTF">2020-02-19T03:08:25Z</dcterms:created>
  <dcterms:modified xsi:type="dcterms:W3CDTF">2020-06-05T03:51:04Z</dcterms:modified>
</cp:coreProperties>
</file>

<file path=docProps/thumbnail.jpeg>
</file>